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1"/>
  </p:notesMasterIdLst>
  <p:handoutMasterIdLst>
    <p:handoutMasterId r:id="rId22"/>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3" d="100"/>
          <a:sy n="73" d="100"/>
        </p:scale>
        <p:origin x="636"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C5CA1D-5611-46B5-AA7F-9933F59B2FE2}" type="datetimeFigureOut">
              <a:rPr lang="nl-NL" smtClean="0"/>
              <a:t>9-4-2018</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E6CCF6-95FD-42DA-80F9-72F31B76B7B9}" type="slidenum">
              <a:rPr lang="nl-NL" smtClean="0"/>
              <a:t>‹nr.›</a:t>
            </a:fld>
            <a:endParaRPr lang="nl-NL"/>
          </a:p>
        </p:txBody>
      </p:sp>
    </p:spTree>
    <p:extLst>
      <p:ext uri="{BB962C8B-B14F-4D97-AF65-F5344CB8AC3E}">
        <p14:creationId xmlns:p14="http://schemas.microsoft.com/office/powerpoint/2010/main" val="8412182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C0B136-838D-4655-8229-7163B9DF5539}" type="datetimeFigureOut">
              <a:rPr lang="nl-NL" smtClean="0"/>
              <a:t>9-4-2018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74386-34B7-4BD4-A87E-6EF4183BB9D3}" type="slidenum">
              <a:rPr lang="nl-NL" smtClean="0"/>
              <a:t>‹nr.›</a:t>
            </a:fld>
            <a:endParaRPr lang="nl-NL"/>
          </a:p>
        </p:txBody>
      </p:sp>
    </p:spTree>
    <p:extLst>
      <p:ext uri="{BB962C8B-B14F-4D97-AF65-F5344CB8AC3E}">
        <p14:creationId xmlns:p14="http://schemas.microsoft.com/office/powerpoint/2010/main" val="49682249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nl-NL" smtClean="0"/>
              <a:t>Klik om de stijl te bewerken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DE92D12-9BF4-40A0-9674-467A4ADCD275}" type="datetime1">
              <a:rPr lang="en-US" smtClean="0"/>
              <a:t>4/9/2018</a:t>
            </a:fld>
            <a:endParaRPr lang="en-US" dirty="0"/>
          </a:p>
        </p:txBody>
      </p:sp>
      <p:sp>
        <p:nvSpPr>
          <p:cNvPr id="5" name="Footer Placeholder 4"/>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‹nr.›</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CC36E5A-CC5F-4292-9B61-1E0D479D4F09}" type="datetime1">
              <a:rPr lang="en-US" smtClean="0"/>
              <a:t>4/9/2018</a:t>
            </a:fld>
            <a:endParaRPr lang="en-US" dirty="0"/>
          </a:p>
        </p:txBody>
      </p:sp>
      <p:sp>
        <p:nvSpPr>
          <p:cNvPr id="5" name="Footer Placeholder 4"/>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F6C18C2-815C-453C-91CF-24DC89A8569E}" type="datetime1">
              <a:rPr lang="en-US" smtClean="0"/>
              <a:t>4/9/2018</a:t>
            </a:fld>
            <a:endParaRPr lang="en-US" dirty="0"/>
          </a:p>
        </p:txBody>
      </p:sp>
      <p:sp>
        <p:nvSpPr>
          <p:cNvPr id="5" name="Footer Placeholder 4"/>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7EA9266-8465-4E34-8EED-27DEB49B0AB8}" type="datetime1">
              <a:rPr lang="en-US" smtClean="0"/>
              <a:t>4/9/2018</a:t>
            </a:fld>
            <a:endParaRPr lang="en-US" dirty="0"/>
          </a:p>
        </p:txBody>
      </p:sp>
      <p:sp>
        <p:nvSpPr>
          <p:cNvPr id="5" name="Footer Placeholder 4"/>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nl-NL" smtClean="0"/>
              <a:t>Klik om de stijl te bewerken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D46035E-AC26-40D1-A02B-D3CA8CFB0DBC}" type="datetime1">
              <a:rPr lang="en-US" smtClean="0"/>
              <a:t>4/9/2018</a:t>
            </a:fld>
            <a:endParaRPr lang="en-US" dirty="0"/>
          </a:p>
        </p:txBody>
      </p:sp>
      <p:sp>
        <p:nvSpPr>
          <p:cNvPr id="5" name="Footer Placeholder 4"/>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A6643E0-837E-4B02-BF2D-2935321FE831}" type="datetime1">
              <a:rPr lang="en-US" smtClean="0"/>
              <a:t>4/9/2018</a:t>
            </a:fld>
            <a:endParaRPr lang="en-US" dirty="0"/>
          </a:p>
        </p:txBody>
      </p:sp>
      <p:sp>
        <p:nvSpPr>
          <p:cNvPr id="6" name="Footer Placeholder 5"/>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609285" y="2851331"/>
            <a:ext cx="3893623" cy="3071434"/>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66635" y="2851331"/>
            <a:ext cx="3899798" cy="3071434"/>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A955C44-0CF4-448E-91F5-D2E35FD395C1}" type="datetime1">
              <a:rPr lang="en-US" smtClean="0"/>
              <a:t>4/9/2018</a:t>
            </a:fld>
            <a:endParaRPr lang="en-US" dirty="0"/>
          </a:p>
        </p:txBody>
      </p:sp>
      <p:sp>
        <p:nvSpPr>
          <p:cNvPr id="8" name="Footer Placeholder 7"/>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145EEAF-AE5D-4156-A1FC-89A19F38DFEE}" type="datetime1">
              <a:rPr lang="en-US" smtClean="0"/>
              <a:t>4/9/2018</a:t>
            </a:fld>
            <a:endParaRPr lang="en-US" dirty="0"/>
          </a:p>
        </p:txBody>
      </p:sp>
      <p:sp>
        <p:nvSpPr>
          <p:cNvPr id="4" name="Footer Placeholder 3"/>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84E9870-3447-4C23-AB9D-81FCEB394547}" type="datetime1">
              <a:rPr lang="en-US" smtClean="0"/>
              <a:t>4/9/2018</a:t>
            </a:fld>
            <a:endParaRPr lang="en-US" dirty="0"/>
          </a:p>
        </p:txBody>
      </p:sp>
      <p:sp>
        <p:nvSpPr>
          <p:cNvPr id="3" name="Footer Placeholder 2"/>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nl-NL" smtClean="0"/>
              <a:t>Klik om de stijl te bewerken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CA912F7-7106-4DC1-9FB6-4B0BABF95960}" type="datetime1">
              <a:rPr lang="en-US" smtClean="0"/>
              <a:t>4/9/2018</a:t>
            </a:fld>
            <a:endParaRPr lang="en-US" dirty="0"/>
          </a:p>
        </p:txBody>
      </p:sp>
      <p:sp>
        <p:nvSpPr>
          <p:cNvPr id="6" name="Footer Placeholder 5"/>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31B215B-15CB-45EF-A9E4-EB0CB24109EF}" type="datetime1">
              <a:rPr lang="en-US" smtClean="0"/>
              <a:t>4/9/2018</a:t>
            </a:fld>
            <a:endParaRPr lang="en-US" dirty="0"/>
          </a:p>
        </p:txBody>
      </p:sp>
      <p:sp>
        <p:nvSpPr>
          <p:cNvPr id="6" name="Footer Placeholder 5"/>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F5421167-37B5-4F1D-9374-DDA9BDE27C11}" type="datetime1">
              <a:rPr lang="en-US" smtClean="0"/>
              <a:t>4/9/2018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nl-NL" smtClean="0"/>
              <a:t> Neurocognitieve Stoornissen/ cyclus Psychopathologie voor BOL en BBL</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‹nr.›</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daU1Lx7g6hA"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j86omOwx0Hk"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JzAPh2v-SCQ"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LpV3yAlyBaI"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3OAWjrfoM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hEzyzRf41Sk"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9BvrBhhyx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267406" cy="6839417"/>
          </a:xfrm>
          <a:prstGeom prst="rect">
            <a:avLst/>
          </a:prstGeom>
        </p:spPr>
      </p:pic>
      <p:sp>
        <p:nvSpPr>
          <p:cNvPr id="7" name="Tekstvak 6"/>
          <p:cNvSpPr txBox="1"/>
          <p:nvPr/>
        </p:nvSpPr>
        <p:spPr>
          <a:xfrm>
            <a:off x="4024641" y="5698096"/>
            <a:ext cx="8059783" cy="369332"/>
          </a:xfrm>
          <a:prstGeom prst="rect">
            <a:avLst/>
          </a:prstGeom>
          <a:noFill/>
        </p:spPr>
        <p:txBody>
          <a:bodyPr wrap="square" rtlCol="0">
            <a:spAutoFit/>
          </a:bodyPr>
          <a:lstStyle/>
          <a:p>
            <a:r>
              <a:rPr lang="nl-NL" b="1" dirty="0" smtClean="0">
                <a:solidFill>
                  <a:schemeClr val="bg1"/>
                </a:solidFill>
                <a:latin typeface="Book Antiqua" panose="02040602050305030304" pitchFamily="18" charset="0"/>
              </a:rPr>
              <a:t>PowerPoint </a:t>
            </a:r>
            <a:r>
              <a:rPr lang="nl-NL" b="1" dirty="0">
                <a:solidFill>
                  <a:schemeClr val="bg1"/>
                </a:solidFill>
                <a:latin typeface="Book Antiqua" panose="02040602050305030304" pitchFamily="18" charset="0"/>
              </a:rPr>
              <a:t>nummer </a:t>
            </a:r>
            <a:r>
              <a:rPr lang="nl-NL" b="1" dirty="0" smtClean="0">
                <a:solidFill>
                  <a:schemeClr val="bg1"/>
                </a:solidFill>
                <a:latin typeface="Book Antiqua" panose="02040602050305030304" pitchFamily="18" charset="0"/>
              </a:rPr>
              <a:t>11 /Psychopathologie</a:t>
            </a:r>
            <a:r>
              <a:rPr lang="nl-NL" b="1" dirty="0">
                <a:solidFill>
                  <a:schemeClr val="bg1"/>
                </a:solidFill>
                <a:latin typeface="Book Antiqua" panose="02040602050305030304" pitchFamily="18" charset="0"/>
              </a:rPr>
              <a:t>/ </a:t>
            </a:r>
            <a:r>
              <a:rPr lang="nl-NL" b="1" dirty="0" smtClean="0">
                <a:solidFill>
                  <a:schemeClr val="bg1"/>
                </a:solidFill>
                <a:latin typeface="Book Antiqua" panose="02040602050305030304" pitchFamily="18" charset="0"/>
              </a:rPr>
              <a:t>maandag 09 april 2018</a:t>
            </a:r>
            <a:endParaRPr lang="nl-NL" dirty="0"/>
          </a:p>
        </p:txBody>
      </p:sp>
      <p:sp>
        <p:nvSpPr>
          <p:cNvPr id="8" name="Ondertitel 7"/>
          <p:cNvSpPr>
            <a:spLocks noGrp="1"/>
          </p:cNvSpPr>
          <p:nvPr>
            <p:ph type="subTitle" idx="1"/>
          </p:nvPr>
        </p:nvSpPr>
        <p:spPr/>
        <p:txBody>
          <a:bodyPr/>
          <a:lstStyle/>
          <a:p>
            <a:endParaRPr lang="nl-NL"/>
          </a:p>
        </p:txBody>
      </p:sp>
      <p:sp>
        <p:nvSpPr>
          <p:cNvPr id="9" name="Ondertitel 2"/>
          <p:cNvSpPr txBox="1">
            <a:spLocks/>
          </p:cNvSpPr>
          <p:nvPr/>
        </p:nvSpPr>
        <p:spPr>
          <a:xfrm>
            <a:off x="4116082" y="317809"/>
            <a:ext cx="7405359" cy="1632858"/>
          </a:xfrm>
          <a:prstGeom prst="rect">
            <a:avLst/>
          </a:prstGeom>
        </p:spPr>
        <p:txBody>
          <a:bodyPr vert="horz" lIns="91440" tIns="0" rIns="91440" bIns="45720" rtlCol="0" anchor="b">
            <a:noAutofit/>
          </a:bodyPr>
          <a:lstStyle>
            <a:lvl1pPr marL="0" indent="0" algn="r"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None/>
              <a:defRPr sz="1800" b="0" kern="1200">
                <a:solidFill>
                  <a:schemeClr val="tx1"/>
                </a:solidFill>
                <a:effectLst/>
                <a:latin typeface="+mn-lt"/>
                <a:ea typeface="+mn-ea"/>
                <a:cs typeface="+mn-cs"/>
              </a:defRPr>
            </a:lvl1pPr>
            <a:lvl2pPr marL="4572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None/>
              <a:defRPr sz="1600" kern="1200" baseline="0">
                <a:solidFill>
                  <a:schemeClr val="tx1"/>
                </a:solidFill>
                <a:effectLst/>
                <a:latin typeface="+mn-lt"/>
                <a:ea typeface="+mn-ea"/>
                <a:cs typeface="+mn-cs"/>
              </a:defRPr>
            </a:lvl9pPr>
          </a:lstStyle>
          <a:p>
            <a:r>
              <a:rPr lang="nl-NL" sz="4000" b="1" dirty="0" smtClean="0">
                <a:solidFill>
                  <a:schemeClr val="bg1"/>
                </a:solidFill>
                <a:latin typeface="Book Antiqua" panose="02040602050305030304" pitchFamily="18" charset="0"/>
              </a:rPr>
              <a:t>Psycho-organische stoornissen</a:t>
            </a:r>
          </a:p>
          <a:p>
            <a:r>
              <a:rPr lang="nl-NL" sz="3200" b="1" dirty="0" smtClean="0">
                <a:solidFill>
                  <a:srgbClr val="FF0000"/>
                </a:solidFill>
                <a:latin typeface="Book Antiqua" panose="02040602050305030304" pitchFamily="18" charset="0"/>
              </a:rPr>
              <a:t>Neuro cognitieve stoornissen</a:t>
            </a:r>
            <a:endParaRPr lang="nl-NL" sz="3200" b="1" dirty="0">
              <a:solidFill>
                <a:srgbClr val="FF0000"/>
              </a:solidFill>
              <a:latin typeface="Book Antiqua" panose="02040602050305030304" pitchFamily="18" charset="0"/>
            </a:endParaRPr>
          </a:p>
        </p:txBody>
      </p:sp>
      <p:sp>
        <p:nvSpPr>
          <p:cNvPr id="10" name="Tijdelijke aanduiding voor voettekst 9"/>
          <p:cNvSpPr>
            <a:spLocks noGrp="1"/>
          </p:cNvSpPr>
          <p:nvPr>
            <p:ph type="ftr" sz="quarter" idx="11"/>
          </p:nvPr>
        </p:nvSpPr>
        <p:spPr/>
        <p:txBody>
          <a:bodyPr/>
          <a:lstStyle/>
          <a:p>
            <a:r>
              <a:rPr lang="nl-NL" smtClean="0"/>
              <a:t> Neurocognitieve Stoornissen/ cyclus Psychopathologie voor BOL en BBL</a:t>
            </a:r>
            <a:endParaRPr lang="en-US" dirty="0"/>
          </a:p>
        </p:txBody>
      </p:sp>
    </p:spTree>
    <p:extLst>
      <p:ext uri="{BB962C8B-B14F-4D97-AF65-F5344CB8AC3E}">
        <p14:creationId xmlns:p14="http://schemas.microsoft.com/office/powerpoint/2010/main" val="3715084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502229" y="223281"/>
            <a:ext cx="8125097"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2. Vasculaire Dementie</a:t>
            </a:r>
            <a:endParaRPr lang="nl-NL" sz="3200" dirty="0">
              <a:solidFill>
                <a:srgbClr val="FFFF00"/>
              </a:solidFill>
              <a:latin typeface="Book Antiqua" panose="02040602050305030304" pitchFamily="18" charset="0"/>
            </a:endParaRPr>
          </a:p>
        </p:txBody>
      </p:sp>
      <p:sp>
        <p:nvSpPr>
          <p:cNvPr id="4" name="Tekstvak 3"/>
          <p:cNvSpPr txBox="1"/>
          <p:nvPr/>
        </p:nvSpPr>
        <p:spPr>
          <a:xfrm>
            <a:off x="1175658" y="979714"/>
            <a:ext cx="10097588" cy="5324535"/>
          </a:xfrm>
          <a:prstGeom prst="rect">
            <a:avLst/>
          </a:prstGeom>
          <a:noFill/>
        </p:spPr>
        <p:txBody>
          <a:bodyPr wrap="square" rtlCol="0">
            <a:spAutoFit/>
          </a:bodyPr>
          <a:lstStyle/>
          <a:p>
            <a:r>
              <a:rPr lang="nl-NL" sz="2000" dirty="0" smtClean="0">
                <a:latin typeface="Book Antiqua" panose="02040602050305030304" pitchFamily="18" charset="0"/>
              </a:rPr>
              <a:t>Een </a:t>
            </a:r>
            <a:r>
              <a:rPr lang="nl-NL" sz="2000" dirty="0">
                <a:latin typeface="Book Antiqua" panose="02040602050305030304" pitchFamily="18" charset="0"/>
              </a:rPr>
              <a:t>van de meest voorkomende vormen van dementie. </a:t>
            </a:r>
            <a:endParaRPr lang="nl-NL" sz="2000" dirty="0" smtClean="0">
              <a:latin typeface="Book Antiqua" panose="02040602050305030304" pitchFamily="18" charset="0"/>
            </a:endParaRPr>
          </a:p>
          <a:p>
            <a:endParaRPr lang="nl-NL" sz="2000" dirty="0">
              <a:latin typeface="Book Antiqua" panose="02040602050305030304" pitchFamily="18" charset="0"/>
            </a:endParaRPr>
          </a:p>
          <a:p>
            <a:r>
              <a:rPr lang="nl-NL" sz="2000" dirty="0" smtClean="0">
                <a:latin typeface="Book Antiqua" panose="02040602050305030304" pitchFamily="18" charset="0"/>
              </a:rPr>
              <a:t>De </a:t>
            </a:r>
            <a:r>
              <a:rPr lang="nl-NL" sz="2000" dirty="0">
                <a:latin typeface="Book Antiqua" panose="02040602050305030304" pitchFamily="18" charset="0"/>
              </a:rPr>
              <a:t>ziekte wordt veroorzaakt door een storing in de bloedvoorziening in de hersenen. Veel mensen met vasculaire dementie hebben een voorgeschiedenis van hart- en vaatziekten, zoals een chronisch hoge bloeddruk, hartritmestoornissen, diabetes</a:t>
            </a:r>
            <a:r>
              <a:rPr lang="nl-NL" sz="2000" dirty="0" smtClean="0">
                <a:latin typeface="Book Antiqua" panose="02040602050305030304" pitchFamily="18" charset="0"/>
              </a:rPr>
              <a:t>, tia's, waarbij de </a:t>
            </a:r>
            <a:r>
              <a:rPr lang="nl-NL" sz="2000" dirty="0">
                <a:latin typeface="Book Antiqua" panose="02040602050305030304" pitchFamily="18" charset="0"/>
              </a:rPr>
              <a:t>bloeddoorstroming van de hersenen </a:t>
            </a:r>
            <a:r>
              <a:rPr lang="nl-NL" sz="2000" dirty="0" smtClean="0">
                <a:latin typeface="Book Antiqua" panose="02040602050305030304" pitchFamily="18" charset="0"/>
              </a:rPr>
              <a:t>korte </a:t>
            </a:r>
            <a:r>
              <a:rPr lang="nl-NL" sz="2000" dirty="0">
                <a:latin typeface="Book Antiqua" panose="02040602050305030304" pitchFamily="18" charset="0"/>
              </a:rPr>
              <a:t>tijd onderbroken </a:t>
            </a:r>
            <a:r>
              <a:rPr lang="nl-NL" sz="2000" dirty="0" smtClean="0">
                <a:latin typeface="Book Antiqua" panose="02040602050305030304" pitchFamily="18" charset="0"/>
              </a:rPr>
              <a:t>of b</a:t>
            </a:r>
            <a:r>
              <a:rPr lang="nl-NL" sz="2000" b="1" dirty="0" smtClean="0">
                <a:latin typeface="Book Antiqua" panose="02040602050305030304" pitchFamily="18" charset="0"/>
              </a:rPr>
              <a:t>eroerte</a:t>
            </a:r>
            <a:endParaRPr lang="nl-NL" sz="2000" dirty="0">
              <a:latin typeface="Book Antiqua" panose="02040602050305030304" pitchFamily="18" charset="0"/>
            </a:endParaRPr>
          </a:p>
          <a:p>
            <a:r>
              <a:rPr lang="nl-NL" sz="2000" dirty="0">
                <a:latin typeface="Book Antiqua" panose="02040602050305030304" pitchFamily="18" charset="0"/>
              </a:rPr>
              <a:t> </a:t>
            </a:r>
            <a:endParaRPr lang="nl-NL" sz="2000" dirty="0">
              <a:solidFill>
                <a:srgbClr val="FFFF00"/>
              </a:solidFill>
              <a:latin typeface="Book Antiqua" panose="02040602050305030304" pitchFamily="18" charset="0"/>
            </a:endParaRPr>
          </a:p>
          <a:p>
            <a:r>
              <a:rPr lang="nl-NL" sz="2000" b="1" dirty="0" smtClean="0">
                <a:solidFill>
                  <a:srgbClr val="FFFF00"/>
                </a:solidFill>
                <a:latin typeface="Book Antiqua" panose="02040602050305030304" pitchFamily="18" charset="0"/>
              </a:rPr>
              <a:t>Symptomen </a:t>
            </a:r>
            <a:r>
              <a:rPr lang="nl-NL" sz="2000" b="1" dirty="0">
                <a:solidFill>
                  <a:srgbClr val="FFFF00"/>
                </a:solidFill>
                <a:latin typeface="Book Antiqua" panose="02040602050305030304" pitchFamily="18" charset="0"/>
              </a:rPr>
              <a:t>van vasculaire dementie</a:t>
            </a:r>
          </a:p>
          <a:p>
            <a:r>
              <a:rPr lang="nl-NL" sz="2000" dirty="0" smtClean="0">
                <a:latin typeface="Book Antiqua" panose="02040602050305030304" pitchFamily="18" charset="0"/>
              </a:rPr>
              <a:t>Begint </a:t>
            </a:r>
            <a:r>
              <a:rPr lang="nl-NL" sz="2000" dirty="0">
                <a:latin typeface="Book Antiqua" panose="02040602050305030304" pitchFamily="18" charset="0"/>
              </a:rPr>
              <a:t>meestal bij mensen tussen 65 tot 75 jaar oud</a:t>
            </a:r>
            <a:r>
              <a:rPr lang="nl-NL" sz="2000" dirty="0" smtClean="0">
                <a:latin typeface="Book Antiqua" panose="02040602050305030304" pitchFamily="18" charset="0"/>
              </a:rPr>
              <a:t>, </a:t>
            </a:r>
            <a:r>
              <a:rPr lang="nl-NL" sz="2000" dirty="0">
                <a:latin typeface="Book Antiqua" panose="02040602050305030304" pitchFamily="18" charset="0"/>
              </a:rPr>
              <a:t>Mannen krijgen iets vaker te maken met deze vorm van dementie dan </a:t>
            </a:r>
            <a:r>
              <a:rPr lang="nl-NL" sz="2000" dirty="0" smtClean="0">
                <a:latin typeface="Book Antiqua" panose="02040602050305030304" pitchFamily="18" charset="0"/>
              </a:rPr>
              <a:t>vrouwen</a:t>
            </a:r>
          </a:p>
          <a:p>
            <a:endParaRPr lang="nl-NL" sz="2000" dirty="0">
              <a:latin typeface="Book Antiqua" panose="02040602050305030304" pitchFamily="18" charset="0"/>
            </a:endParaRPr>
          </a:p>
          <a:p>
            <a:r>
              <a:rPr lang="nl-NL" sz="2000" dirty="0" smtClean="0">
                <a:latin typeface="Book Antiqua" panose="02040602050305030304" pitchFamily="18" charset="0"/>
              </a:rPr>
              <a:t>Trager denken</a:t>
            </a:r>
            <a:r>
              <a:rPr lang="nl-NL" sz="2000" dirty="0">
                <a:latin typeface="Book Antiqua" panose="02040602050305030304" pitchFamily="18" charset="0"/>
              </a:rPr>
              <a:t>, </a:t>
            </a:r>
            <a:r>
              <a:rPr lang="nl-NL" sz="2000" dirty="0" smtClean="0">
                <a:latin typeface="Book Antiqua" panose="02040602050305030304" pitchFamily="18" charset="0"/>
              </a:rPr>
              <a:t>spreken, handelen en moeilijker </a:t>
            </a:r>
            <a:r>
              <a:rPr lang="nl-NL" sz="2000" dirty="0">
                <a:latin typeface="Book Antiqua" panose="02040602050305030304" pitchFamily="18" charset="0"/>
              </a:rPr>
              <a:t>concentreren. </a:t>
            </a:r>
            <a:endParaRPr lang="nl-NL" sz="2000" dirty="0" smtClean="0">
              <a:latin typeface="Book Antiqua" panose="02040602050305030304" pitchFamily="18" charset="0"/>
            </a:endParaRPr>
          </a:p>
          <a:p>
            <a:endParaRPr lang="nl-NL" sz="2000" dirty="0">
              <a:latin typeface="Book Antiqua" panose="02040602050305030304" pitchFamily="18" charset="0"/>
            </a:endParaRPr>
          </a:p>
          <a:p>
            <a:r>
              <a:rPr lang="nl-NL" sz="2000" dirty="0" smtClean="0">
                <a:latin typeface="Book Antiqua" panose="02040602050305030304" pitchFamily="18" charset="0"/>
              </a:rPr>
              <a:t>Vaak lichamelijke </a:t>
            </a:r>
            <a:r>
              <a:rPr lang="nl-NL" sz="2000" dirty="0">
                <a:latin typeface="Book Antiqua" panose="02040602050305030304" pitchFamily="18" charset="0"/>
              </a:rPr>
              <a:t>verschijnselen door de </a:t>
            </a:r>
            <a:r>
              <a:rPr lang="nl-NL" sz="2000" dirty="0" smtClean="0">
                <a:latin typeface="Book Antiqua" panose="02040602050305030304" pitchFamily="18" charset="0"/>
              </a:rPr>
              <a:t>hersenbeschadiging zoals verlammingsverschijnselen, </a:t>
            </a:r>
            <a:r>
              <a:rPr lang="nl-NL" sz="2000" dirty="0">
                <a:latin typeface="Book Antiqua" panose="02040602050305030304" pitchFamily="18" charset="0"/>
              </a:rPr>
              <a:t>spierverstijving, gevoelsverlies of epilepsieaanvallen. </a:t>
            </a:r>
            <a:endParaRPr lang="nl-NL" sz="2000" dirty="0" smtClean="0">
              <a:latin typeface="Book Antiqua" panose="02040602050305030304" pitchFamily="18" charset="0"/>
            </a:endParaRPr>
          </a:p>
          <a:p>
            <a:endParaRPr lang="nl-NL" sz="2000" dirty="0" smtClean="0">
              <a:latin typeface="Book Antiqua" panose="02040602050305030304" pitchFamily="18" charset="0"/>
            </a:endParaRPr>
          </a:p>
          <a:p>
            <a:r>
              <a:rPr lang="nl-NL" sz="2000" dirty="0" smtClean="0">
                <a:latin typeface="Book Antiqua" panose="02040602050305030304" pitchFamily="18" charset="0"/>
              </a:rPr>
              <a:t>Zachte stem en afasie</a:t>
            </a:r>
            <a:endParaRPr lang="nl-NL" sz="1200" dirty="0">
              <a:latin typeface="Book Antiqua" panose="02040602050305030304" pitchFamily="18" charset="0"/>
            </a:endParaRPr>
          </a:p>
        </p:txBody>
      </p:sp>
    </p:spTree>
    <p:extLst>
      <p:ext uri="{BB962C8B-B14F-4D97-AF65-F5344CB8AC3E}">
        <p14:creationId xmlns:p14="http://schemas.microsoft.com/office/powerpoint/2010/main" val="2792548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267097" y="343393"/>
            <a:ext cx="8164286" cy="646331"/>
          </a:xfrm>
          <a:prstGeom prst="rect">
            <a:avLst/>
          </a:prstGeom>
          <a:noFill/>
        </p:spPr>
        <p:txBody>
          <a:bodyPr wrap="square" rtlCol="0">
            <a:spAutoFit/>
          </a:bodyPr>
          <a:lstStyle/>
          <a:p>
            <a:r>
              <a:rPr lang="nl-NL" sz="3600" dirty="0" smtClean="0">
                <a:solidFill>
                  <a:srgbClr val="FFFF00"/>
                </a:solidFill>
                <a:latin typeface="Book Antiqua" panose="02040602050305030304" pitchFamily="18" charset="0"/>
              </a:rPr>
              <a:t>3. Prion ziekte ( Creutzfeldt Jacob)</a:t>
            </a:r>
            <a:endParaRPr lang="nl-NL" sz="3600" dirty="0">
              <a:solidFill>
                <a:srgbClr val="FFFF00"/>
              </a:solidFill>
              <a:latin typeface="Book Antiqua" panose="02040602050305030304" pitchFamily="18" charset="0"/>
            </a:endParaRPr>
          </a:p>
        </p:txBody>
      </p:sp>
      <p:sp>
        <p:nvSpPr>
          <p:cNvPr id="4" name="Tekstvak 3"/>
          <p:cNvSpPr txBox="1"/>
          <p:nvPr/>
        </p:nvSpPr>
        <p:spPr>
          <a:xfrm>
            <a:off x="1267097" y="989724"/>
            <a:ext cx="9078686" cy="5539978"/>
          </a:xfrm>
          <a:prstGeom prst="rect">
            <a:avLst/>
          </a:prstGeom>
          <a:noFill/>
        </p:spPr>
        <p:txBody>
          <a:bodyPr wrap="square" rtlCol="0">
            <a:spAutoFit/>
          </a:bodyPr>
          <a:lstStyle/>
          <a:p>
            <a:r>
              <a:rPr lang="nl-NL" sz="2400" dirty="0">
                <a:latin typeface="Book Antiqua" panose="02040602050305030304" pitchFamily="18" charset="0"/>
              </a:rPr>
              <a:t>De </a:t>
            </a:r>
            <a:r>
              <a:rPr lang="nl-NL" sz="2400" b="1" dirty="0">
                <a:latin typeface="Book Antiqua" panose="02040602050305030304" pitchFamily="18" charset="0"/>
              </a:rPr>
              <a:t>ziekte van </a:t>
            </a:r>
            <a:r>
              <a:rPr lang="nl-NL" sz="2400" b="1" dirty="0" smtClean="0">
                <a:latin typeface="Book Antiqua" panose="02040602050305030304" pitchFamily="18" charset="0"/>
              </a:rPr>
              <a:t>Creutzfeldt-Jakob</a:t>
            </a:r>
            <a:r>
              <a:rPr lang="nl-NL" sz="2400" baseline="30000" dirty="0" smtClean="0">
                <a:latin typeface="Book Antiqua" panose="02040602050305030304" pitchFamily="18" charset="0"/>
              </a:rPr>
              <a:t>[</a:t>
            </a:r>
            <a:r>
              <a:rPr lang="nl-NL" sz="2400" dirty="0" smtClean="0">
                <a:latin typeface="Book Antiqua" panose="02040602050305030304" pitchFamily="18" charset="0"/>
              </a:rPr>
              <a:t>is </a:t>
            </a:r>
            <a:r>
              <a:rPr lang="nl-NL" sz="2400" dirty="0">
                <a:latin typeface="Book Antiqua" panose="02040602050305030304" pitchFamily="18" charset="0"/>
              </a:rPr>
              <a:t>een zeer zeldzame, door </a:t>
            </a:r>
            <a:r>
              <a:rPr lang="nl-NL" sz="2400" dirty="0" err="1" smtClean="0">
                <a:latin typeface="Book Antiqua" panose="02040602050305030304" pitchFamily="18" charset="0"/>
              </a:rPr>
              <a:t>prionen</a:t>
            </a:r>
            <a:r>
              <a:rPr lang="nl-NL" sz="2400" dirty="0" smtClean="0">
                <a:latin typeface="Book Antiqua" panose="02040602050305030304" pitchFamily="18" charset="0"/>
              </a:rPr>
              <a:t> (*) </a:t>
            </a:r>
            <a:r>
              <a:rPr lang="nl-NL" sz="2400" dirty="0">
                <a:latin typeface="Book Antiqua" panose="02040602050305030304" pitchFamily="18" charset="0"/>
              </a:rPr>
              <a:t>veroorzaakte hersenziekte gekenmerkt door geheugenverlies, </a:t>
            </a:r>
            <a:r>
              <a:rPr lang="nl-NL" sz="2400" dirty="0" smtClean="0">
                <a:latin typeface="Book Antiqua" panose="02040602050305030304" pitchFamily="18" charset="0"/>
              </a:rPr>
              <a:t>ataxie,  </a:t>
            </a:r>
            <a:r>
              <a:rPr lang="nl-NL" sz="2400" dirty="0">
                <a:latin typeface="Book Antiqua" panose="02040602050305030304" pitchFamily="18" charset="0"/>
              </a:rPr>
              <a:t>onwillekeurige bewegingen en stijfheid. De ziekte ontstaat jaarlijks (incidentie) bij 1 a 2 op de 1.000.000 mensen en manifesteert zich rond het 50e levensjaar.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Na </a:t>
            </a:r>
            <a:r>
              <a:rPr lang="nl-NL" sz="2400" dirty="0">
                <a:latin typeface="Book Antiqua" panose="02040602050305030304" pitchFamily="18" charset="0"/>
              </a:rPr>
              <a:t>het ontstaan van klachten verloopt de ziekte in enkele maanden tot 1 à 2 jaar fataal. Er bestaat geen behandeling voor.</a:t>
            </a:r>
          </a:p>
          <a:p>
            <a:endParaRPr lang="nl-NL" sz="2400" dirty="0" smtClean="0">
              <a:latin typeface="Book Antiqua" panose="02040602050305030304" pitchFamily="18" charset="0"/>
            </a:endParaRPr>
          </a:p>
          <a:p>
            <a:r>
              <a:rPr lang="nl-NL" sz="2400" dirty="0" smtClean="0">
                <a:latin typeface="Book Antiqua" panose="02040602050305030304" pitchFamily="18" charset="0"/>
              </a:rPr>
              <a:t>De </a:t>
            </a:r>
            <a:r>
              <a:rPr lang="nl-NL" sz="2400" dirty="0">
                <a:latin typeface="Book Antiqua" panose="02040602050305030304" pitchFamily="18" charset="0"/>
              </a:rPr>
              <a:t>ziekte is vernoemd naar twee </a:t>
            </a:r>
            <a:r>
              <a:rPr lang="nl-NL" sz="2400" dirty="0" smtClean="0">
                <a:latin typeface="Book Antiqua" panose="02040602050305030304" pitchFamily="18" charset="0"/>
              </a:rPr>
              <a:t>neurologen,  </a:t>
            </a:r>
            <a:r>
              <a:rPr lang="nl-NL" sz="2400" dirty="0">
                <a:latin typeface="Book Antiqua" panose="02040602050305030304" pitchFamily="18" charset="0"/>
              </a:rPr>
              <a:t>Hans Gerhard Creutzfeldt en Alfons Maria Jakob.</a:t>
            </a:r>
          </a:p>
          <a:p>
            <a:endParaRPr lang="nl-NL" dirty="0" smtClean="0"/>
          </a:p>
          <a:p>
            <a:r>
              <a:rPr lang="nl-NL" sz="1600" dirty="0" smtClean="0">
                <a:latin typeface="Book Antiqua" panose="02040602050305030304" pitchFamily="18" charset="0"/>
              </a:rPr>
              <a:t>(*) Virus-eiwitten </a:t>
            </a:r>
            <a:r>
              <a:rPr lang="nl-NL" sz="1600" dirty="0">
                <a:latin typeface="Book Antiqua" panose="02040602050305030304" pitchFamily="18" charset="0"/>
              </a:rPr>
              <a:t>die zich -net als virussen- kunnen vermenigvuldigen door binding aan het DNA in de cel van de gastheer. </a:t>
            </a:r>
            <a:endParaRPr lang="nl-NL" sz="1600" dirty="0" smtClean="0">
              <a:latin typeface="Book Antiqua" panose="02040602050305030304" pitchFamily="18" charset="0"/>
            </a:endParaRPr>
          </a:p>
          <a:p>
            <a:endParaRPr lang="nl-NL" dirty="0"/>
          </a:p>
          <a:p>
            <a:r>
              <a:rPr lang="nl-NL" dirty="0" err="1" smtClean="0">
                <a:latin typeface="Book Antiqua" panose="02040602050305030304" pitchFamily="18" charset="0"/>
                <a:hlinkClick r:id="rId2"/>
              </a:rPr>
              <a:t>Kreuzfeld</a:t>
            </a:r>
            <a:r>
              <a:rPr lang="nl-NL" dirty="0" smtClean="0">
                <a:latin typeface="Book Antiqua" panose="02040602050305030304" pitchFamily="18" charset="0"/>
                <a:hlinkClick r:id="rId2"/>
              </a:rPr>
              <a:t> Jacob</a:t>
            </a:r>
            <a:endParaRPr lang="nl-NL" dirty="0">
              <a:latin typeface="Book Antiqua" panose="02040602050305030304" pitchFamily="18" charset="0"/>
            </a:endParaRPr>
          </a:p>
        </p:txBody>
      </p:sp>
    </p:spTree>
    <p:extLst>
      <p:ext uri="{BB962C8B-B14F-4D97-AF65-F5344CB8AC3E}">
        <p14:creationId xmlns:p14="http://schemas.microsoft.com/office/powerpoint/2010/main" val="3189717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254035" y="223281"/>
            <a:ext cx="7680960" cy="646331"/>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4</a:t>
            </a:r>
            <a:r>
              <a:rPr lang="nl-NL" sz="3600" dirty="0" smtClean="0">
                <a:solidFill>
                  <a:srgbClr val="FFFF00"/>
                </a:solidFill>
                <a:latin typeface="Book Antiqua" panose="02040602050305030304" pitchFamily="18" charset="0"/>
              </a:rPr>
              <a:t>. Ziekte van Parkinson</a:t>
            </a:r>
            <a:endParaRPr lang="nl-NL" sz="3600" dirty="0">
              <a:solidFill>
                <a:srgbClr val="FFFF00"/>
              </a:solidFill>
              <a:latin typeface="Book Antiqua" panose="02040602050305030304" pitchFamily="18" charset="0"/>
            </a:endParaRPr>
          </a:p>
        </p:txBody>
      </p:sp>
      <p:sp>
        <p:nvSpPr>
          <p:cNvPr id="4" name="Tekstvak 3"/>
          <p:cNvSpPr txBox="1"/>
          <p:nvPr/>
        </p:nvSpPr>
        <p:spPr>
          <a:xfrm>
            <a:off x="1254035" y="1164134"/>
            <a:ext cx="7916091" cy="5693866"/>
          </a:xfrm>
          <a:prstGeom prst="rect">
            <a:avLst/>
          </a:prstGeom>
          <a:noFill/>
        </p:spPr>
        <p:txBody>
          <a:bodyPr wrap="square" rtlCol="0">
            <a:spAutoFit/>
          </a:bodyPr>
          <a:lstStyle/>
          <a:p>
            <a:r>
              <a:rPr lang="nl-NL" sz="2000" dirty="0">
                <a:latin typeface="Book Antiqua" panose="02040602050305030304" pitchFamily="18" charset="0"/>
              </a:rPr>
              <a:t>De </a:t>
            </a:r>
            <a:r>
              <a:rPr lang="nl-NL" sz="2000" b="1" dirty="0">
                <a:latin typeface="Book Antiqua" panose="02040602050305030304" pitchFamily="18" charset="0"/>
              </a:rPr>
              <a:t>ziekte van </a:t>
            </a:r>
            <a:r>
              <a:rPr lang="nl-NL" sz="2000" b="1" dirty="0" smtClean="0">
                <a:latin typeface="Book Antiqua" panose="02040602050305030304" pitchFamily="18" charset="0"/>
              </a:rPr>
              <a:t>Parkinson</a:t>
            </a:r>
            <a:r>
              <a:rPr lang="nl-NL" sz="2000" baseline="30000" dirty="0" smtClean="0">
                <a:latin typeface="Book Antiqua" panose="02040602050305030304" pitchFamily="18" charset="0"/>
              </a:rPr>
              <a:t>[</a:t>
            </a:r>
            <a:r>
              <a:rPr lang="nl-NL" sz="2000" dirty="0" smtClean="0">
                <a:latin typeface="Book Antiqua" panose="02040602050305030304" pitchFamily="18" charset="0"/>
              </a:rPr>
              <a:t>is </a:t>
            </a:r>
            <a:r>
              <a:rPr lang="nl-NL" sz="2000" dirty="0">
                <a:latin typeface="Book Antiqua" panose="02040602050305030304" pitchFamily="18" charset="0"/>
              </a:rPr>
              <a:t>een degeneratieve ziekte in het centraal </a:t>
            </a:r>
            <a:r>
              <a:rPr lang="nl-NL" sz="2000" dirty="0" smtClean="0">
                <a:latin typeface="Book Antiqua" panose="02040602050305030304" pitchFamily="18" charset="0"/>
              </a:rPr>
              <a:t>zenuwstelsel waarbij zenuwcellen langzaam </a:t>
            </a:r>
            <a:r>
              <a:rPr lang="nl-NL" sz="2000" dirty="0">
                <a:latin typeface="Book Antiqua" panose="02040602050305030304" pitchFamily="18" charset="0"/>
              </a:rPr>
              <a:t>afsterven ("degenereren"). Dit leidt in eerste plaats tot stoornissen in de beweging. </a:t>
            </a:r>
            <a:endParaRPr lang="nl-NL" sz="2000" dirty="0" smtClean="0">
              <a:latin typeface="Book Antiqua" panose="02040602050305030304" pitchFamily="18" charset="0"/>
            </a:endParaRPr>
          </a:p>
          <a:p>
            <a:endParaRPr lang="nl-NL" sz="2000" dirty="0">
              <a:latin typeface="Book Antiqua" panose="02040602050305030304" pitchFamily="18" charset="0"/>
            </a:endParaRPr>
          </a:p>
          <a:p>
            <a:r>
              <a:rPr lang="nl-NL" sz="2000" dirty="0" smtClean="0">
                <a:latin typeface="Book Antiqua" panose="02040602050305030304" pitchFamily="18" charset="0"/>
              </a:rPr>
              <a:t>De </a:t>
            </a:r>
            <a:r>
              <a:rPr lang="nl-NL" sz="2000" dirty="0">
                <a:latin typeface="Book Antiqua" panose="02040602050305030304" pitchFamily="18" charset="0"/>
              </a:rPr>
              <a:t>symptomen komen langzaam op en worden naarmate de ziekte vordert ernstiger. In de beginfase van de ziekte bestaan de voornaamste symptomen uit schudden, spasmen, traagheid in beweging en moeite met lopen</a:t>
            </a:r>
            <a:r>
              <a:rPr lang="nl-NL" sz="2000" dirty="0" smtClean="0">
                <a:latin typeface="Book Antiqua" panose="02040602050305030304" pitchFamily="18" charset="0"/>
              </a:rPr>
              <a:t>. </a:t>
            </a:r>
          </a:p>
          <a:p>
            <a:endParaRPr lang="nl-NL" sz="2000" dirty="0">
              <a:latin typeface="Book Antiqua" panose="02040602050305030304" pitchFamily="18" charset="0"/>
            </a:endParaRPr>
          </a:p>
          <a:p>
            <a:r>
              <a:rPr lang="nl-NL" sz="2000" dirty="0" smtClean="0">
                <a:latin typeface="Book Antiqua" panose="02040602050305030304" pitchFamily="18" charset="0"/>
              </a:rPr>
              <a:t>Daarnaast </a:t>
            </a:r>
            <a:r>
              <a:rPr lang="nl-NL" sz="2000" dirty="0">
                <a:latin typeface="Book Antiqua" panose="02040602050305030304" pitchFamily="18" charset="0"/>
              </a:rPr>
              <a:t>kunnen ook gedrags- en cognitieve problemen voorkomen. </a:t>
            </a:r>
            <a:endParaRPr lang="nl-NL" sz="2000" dirty="0" smtClean="0">
              <a:latin typeface="Book Antiqua" panose="02040602050305030304" pitchFamily="18" charset="0"/>
            </a:endParaRPr>
          </a:p>
          <a:p>
            <a:endParaRPr lang="nl-NL" sz="2000" dirty="0" smtClean="0">
              <a:latin typeface="Book Antiqua" panose="02040602050305030304" pitchFamily="18" charset="0"/>
            </a:endParaRPr>
          </a:p>
          <a:p>
            <a:r>
              <a:rPr lang="nl-NL" sz="2000" dirty="0" smtClean="0">
                <a:latin typeface="Book Antiqua" panose="02040602050305030304" pitchFamily="18" charset="0"/>
              </a:rPr>
              <a:t>In </a:t>
            </a:r>
            <a:r>
              <a:rPr lang="nl-NL" sz="2000" dirty="0">
                <a:latin typeface="Book Antiqua" panose="02040602050305030304" pitchFamily="18" charset="0"/>
              </a:rPr>
              <a:t>latere stadia ontstaat dementie. Ruim </a:t>
            </a:r>
            <a:r>
              <a:rPr lang="nl-NL" sz="2000" dirty="0" smtClean="0">
                <a:latin typeface="Book Antiqua" panose="02040602050305030304" pitchFamily="18" charset="0"/>
              </a:rPr>
              <a:t>één derde </a:t>
            </a:r>
            <a:r>
              <a:rPr lang="nl-NL" sz="2000" dirty="0">
                <a:latin typeface="Book Antiqua" panose="02040602050305030304" pitchFamily="18" charset="0"/>
              </a:rPr>
              <a:t>van de Parkinsonpatiënten lijdt aan depressie.  De kenmerkende verschijnselen samen worden aangeduid met de naam parkinsonisme.</a:t>
            </a:r>
          </a:p>
          <a:p>
            <a:endParaRPr lang="nl-NL" sz="2400" dirty="0">
              <a:latin typeface="Book Antiqua" panose="02040602050305030304" pitchFamily="18" charset="0"/>
            </a:endParaRPr>
          </a:p>
        </p:txBody>
      </p:sp>
    </p:spTree>
    <p:extLst>
      <p:ext uri="{BB962C8B-B14F-4D97-AF65-F5344CB8AC3E}">
        <p14:creationId xmlns:p14="http://schemas.microsoft.com/office/powerpoint/2010/main" val="712316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136468" y="155291"/>
            <a:ext cx="9823269" cy="6401753"/>
          </a:xfrm>
          <a:prstGeom prst="rect">
            <a:avLst/>
          </a:prstGeom>
          <a:noFill/>
        </p:spPr>
        <p:txBody>
          <a:bodyPr wrap="square" rtlCol="0">
            <a:spAutoFit/>
          </a:bodyPr>
          <a:lstStyle/>
          <a:p>
            <a:endParaRPr lang="nl-NL" dirty="0" smtClean="0">
              <a:latin typeface="Book Antiqua" panose="02040602050305030304" pitchFamily="18" charset="0"/>
            </a:endParaRPr>
          </a:p>
          <a:p>
            <a:r>
              <a:rPr lang="nl-NL" sz="2400" dirty="0" smtClean="0">
                <a:solidFill>
                  <a:srgbClr val="FFFF00"/>
                </a:solidFill>
                <a:latin typeface="Book Antiqua" panose="02040602050305030304" pitchFamily="18" charset="0"/>
              </a:rPr>
              <a:t>De </a:t>
            </a:r>
            <a:r>
              <a:rPr lang="nl-NL" sz="2400" dirty="0">
                <a:solidFill>
                  <a:srgbClr val="FFFF00"/>
                </a:solidFill>
                <a:latin typeface="Book Antiqua" panose="02040602050305030304" pitchFamily="18" charset="0"/>
              </a:rPr>
              <a:t>oorzaak </a:t>
            </a:r>
            <a:endParaRPr lang="nl-NL" sz="2400" dirty="0" smtClean="0">
              <a:solidFill>
                <a:srgbClr val="FFFF00"/>
              </a:solidFill>
              <a:latin typeface="Book Antiqua" panose="02040602050305030304" pitchFamily="18" charset="0"/>
            </a:endParaRPr>
          </a:p>
          <a:p>
            <a:r>
              <a:rPr lang="nl-NL" dirty="0" smtClean="0">
                <a:latin typeface="Book Antiqua" panose="02040602050305030304" pitchFamily="18" charset="0"/>
              </a:rPr>
              <a:t>Doorgaans </a:t>
            </a:r>
            <a:r>
              <a:rPr lang="nl-NL" dirty="0">
                <a:latin typeface="Book Antiqua" panose="02040602050305030304" pitchFamily="18" charset="0"/>
              </a:rPr>
              <a:t>onbekend. De ziekte ontstaat waarschijnlijk vanwege een combinatie van genetische en omgevingsfactoren. Familieleden van patiënten hebben een grotere kans om de ziekte ook te krijgen</a:t>
            </a:r>
            <a:r>
              <a:rPr lang="nl-NL" dirty="0" smtClean="0">
                <a:latin typeface="Book Antiqua" panose="02040602050305030304" pitchFamily="18" charset="0"/>
              </a:rPr>
              <a:t>.</a:t>
            </a:r>
            <a:r>
              <a:rPr lang="nl-NL" baseline="30000" dirty="0" smtClean="0">
                <a:latin typeface="Book Antiqua" panose="02040602050305030304" pitchFamily="18" charset="0"/>
              </a:rPr>
              <a:t>[</a:t>
            </a:r>
            <a:r>
              <a:rPr lang="nl-NL" baseline="30000" dirty="0">
                <a:latin typeface="Book Antiqua" panose="02040602050305030304" pitchFamily="18" charset="0"/>
              </a:rPr>
              <a:t> </a:t>
            </a:r>
            <a:r>
              <a:rPr lang="nl-NL" dirty="0" smtClean="0">
                <a:latin typeface="Book Antiqua" panose="02040602050305030304" pitchFamily="18" charset="0"/>
              </a:rPr>
              <a:t>Mensen </a:t>
            </a:r>
            <a:r>
              <a:rPr lang="nl-NL" dirty="0">
                <a:latin typeface="Book Antiqua" panose="02040602050305030304" pitchFamily="18" charset="0"/>
              </a:rPr>
              <a:t>die in aanraking zijn gekomen met bepaalde pesticiden en mensen die eerder </a:t>
            </a:r>
            <a:r>
              <a:rPr lang="nl-NL" dirty="0" smtClean="0">
                <a:latin typeface="Book Antiqua" panose="02040602050305030304" pitchFamily="18" charset="0"/>
              </a:rPr>
              <a:t>hoofdletsel hebben </a:t>
            </a:r>
            <a:r>
              <a:rPr lang="nl-NL" dirty="0">
                <a:latin typeface="Book Antiqua" panose="02040602050305030304" pitchFamily="18" charset="0"/>
              </a:rPr>
              <a:t>opgelopen, lopen meer risico de ziekte te ontwikkelen, terwijl rokers en mensen die koffie of thee drinken minder risico lopen</a:t>
            </a:r>
            <a:r>
              <a:rPr lang="nl-NL" dirty="0" smtClean="0">
                <a:latin typeface="Book Antiqua" panose="02040602050305030304" pitchFamily="18" charset="0"/>
              </a:rPr>
              <a:t>.</a:t>
            </a:r>
            <a:endParaRPr lang="nl-NL" dirty="0">
              <a:latin typeface="Book Antiqua" panose="02040602050305030304" pitchFamily="18" charset="0"/>
            </a:endParaRPr>
          </a:p>
          <a:p>
            <a:endParaRPr lang="nl-NL" dirty="0" smtClean="0">
              <a:latin typeface="Book Antiqua" panose="02040602050305030304" pitchFamily="18" charset="0"/>
            </a:endParaRPr>
          </a:p>
          <a:p>
            <a:r>
              <a:rPr lang="nl-NL" dirty="0" smtClean="0">
                <a:latin typeface="Book Antiqua" panose="02040602050305030304" pitchFamily="18" charset="0"/>
              </a:rPr>
              <a:t>Hoewel </a:t>
            </a:r>
            <a:r>
              <a:rPr lang="nl-NL" dirty="0">
                <a:latin typeface="Book Antiqua" panose="02040602050305030304" pitchFamily="18" charset="0"/>
              </a:rPr>
              <a:t>er geen middel bestaat om Parkinson te genezen, bestaat er wel medicatie, zoals medicijnen op basis van </a:t>
            </a:r>
            <a:r>
              <a:rPr lang="nl-NL" dirty="0" smtClean="0">
                <a:latin typeface="Book Antiqua" panose="02040602050305030304" pitchFamily="18" charset="0"/>
              </a:rPr>
              <a:t>L-DOPA,  </a:t>
            </a:r>
            <a:r>
              <a:rPr lang="nl-NL" dirty="0">
                <a:latin typeface="Book Antiqua" panose="02040602050305030304" pitchFamily="18" charset="0"/>
              </a:rPr>
              <a:t>om de symptomen te onderdrukken</a:t>
            </a:r>
            <a:r>
              <a:rPr lang="nl-NL" dirty="0" smtClean="0">
                <a:latin typeface="Book Antiqua" panose="02040602050305030304" pitchFamily="18" charset="0"/>
              </a:rPr>
              <a:t>.</a:t>
            </a:r>
            <a:endParaRPr lang="nl-NL" dirty="0">
              <a:latin typeface="Book Antiqua" panose="02040602050305030304" pitchFamily="18" charset="0"/>
            </a:endParaRPr>
          </a:p>
          <a:p>
            <a:endParaRPr lang="nl-NL" dirty="0" smtClean="0">
              <a:latin typeface="Book Antiqua" panose="02040602050305030304" pitchFamily="18" charset="0"/>
            </a:endParaRPr>
          </a:p>
          <a:p>
            <a:r>
              <a:rPr lang="nl-NL" sz="2400" dirty="0" smtClean="0">
                <a:solidFill>
                  <a:srgbClr val="FFFF00"/>
                </a:solidFill>
                <a:latin typeface="Book Antiqua" panose="02040602050305030304" pitchFamily="18" charset="0"/>
              </a:rPr>
              <a:t>Incidentie</a:t>
            </a:r>
          </a:p>
          <a:p>
            <a:r>
              <a:rPr lang="nl-NL" dirty="0" smtClean="0">
                <a:latin typeface="Book Antiqua" panose="02040602050305030304" pitchFamily="18" charset="0"/>
              </a:rPr>
              <a:t>In </a:t>
            </a:r>
            <a:r>
              <a:rPr lang="nl-NL" dirty="0">
                <a:latin typeface="Book Antiqua" panose="02040602050305030304" pitchFamily="18" charset="0"/>
              </a:rPr>
              <a:t>2013 leden er wereldwijd 53 miljoen mensen aan Parkinson en overleden er ongeveer 103.000 mensen aan de gevolgen van de ziekte</a:t>
            </a:r>
            <a:r>
              <a:rPr lang="nl-NL" dirty="0" smtClean="0">
                <a:latin typeface="Book Antiqua" panose="02040602050305030304" pitchFamily="18" charset="0"/>
              </a:rPr>
              <a:t>. Het komt </a:t>
            </a:r>
            <a:r>
              <a:rPr lang="nl-NL" dirty="0">
                <a:latin typeface="Book Antiqua" panose="02040602050305030304" pitchFamily="18" charset="0"/>
              </a:rPr>
              <a:t>vooral voor bij mensen boven de 60; in die leeftijdscategorie komt de ziekte voor bij 1% van de bevolking</a:t>
            </a:r>
            <a:r>
              <a:rPr lang="nl-NL" dirty="0" smtClean="0">
                <a:latin typeface="Book Antiqua" panose="02040602050305030304" pitchFamily="18" charset="0"/>
              </a:rPr>
              <a:t>. </a:t>
            </a:r>
            <a:r>
              <a:rPr lang="nl-NL" dirty="0">
                <a:latin typeface="Book Antiqua" panose="02040602050305030304" pitchFamily="18" charset="0"/>
              </a:rPr>
              <a:t>Mannen krijgen vaker Parkinson dan </a:t>
            </a:r>
            <a:r>
              <a:rPr lang="nl-NL" dirty="0" smtClean="0">
                <a:latin typeface="Book Antiqua" panose="02040602050305030304" pitchFamily="18" charset="0"/>
              </a:rPr>
              <a:t>vrouwen.</a:t>
            </a:r>
            <a:r>
              <a:rPr lang="nl-NL" baseline="30000" dirty="0">
                <a:latin typeface="Book Antiqua" panose="02040602050305030304" pitchFamily="18" charset="0"/>
              </a:rPr>
              <a:t> </a:t>
            </a:r>
            <a:r>
              <a:rPr lang="nl-NL" dirty="0" smtClean="0">
                <a:latin typeface="Book Antiqua" panose="02040602050305030304" pitchFamily="18" charset="0"/>
              </a:rPr>
              <a:t>Wanneer </a:t>
            </a:r>
            <a:r>
              <a:rPr lang="nl-NL" dirty="0">
                <a:latin typeface="Book Antiqua" panose="02040602050305030304" pitchFamily="18" charset="0"/>
              </a:rPr>
              <a:t>Parkinson voorkomt bij mensen jonger dan 40 à 50 jaar, spreekt men van een </a:t>
            </a:r>
            <a:r>
              <a:rPr lang="nl-NL" i="1" dirty="0" err="1">
                <a:latin typeface="Book Antiqua" panose="02040602050305030304" pitchFamily="18" charset="0"/>
              </a:rPr>
              <a:t>early</a:t>
            </a:r>
            <a:r>
              <a:rPr lang="nl-NL" i="1" dirty="0">
                <a:latin typeface="Book Antiqua" panose="02040602050305030304" pitchFamily="18" charset="0"/>
              </a:rPr>
              <a:t> </a:t>
            </a:r>
            <a:r>
              <a:rPr lang="nl-NL" i="1" dirty="0" err="1" smtClean="0">
                <a:latin typeface="Book Antiqua" panose="02040602050305030304" pitchFamily="18" charset="0"/>
              </a:rPr>
              <a:t>onset</a:t>
            </a:r>
            <a:r>
              <a:rPr lang="nl-NL" dirty="0">
                <a:latin typeface="Book Antiqua" panose="02040602050305030304" pitchFamily="18" charset="0"/>
              </a:rPr>
              <a:t>.</a:t>
            </a:r>
            <a:r>
              <a:rPr lang="nl-NL" dirty="0" smtClean="0">
                <a:latin typeface="Book Antiqua" panose="02040602050305030304" pitchFamily="18" charset="0"/>
              </a:rPr>
              <a:t> </a:t>
            </a:r>
          </a:p>
          <a:p>
            <a:endParaRPr lang="nl-NL" dirty="0">
              <a:latin typeface="Book Antiqua" panose="02040602050305030304" pitchFamily="18" charset="0"/>
            </a:endParaRPr>
          </a:p>
          <a:p>
            <a:r>
              <a:rPr lang="nl-NL" dirty="0" smtClean="0">
                <a:latin typeface="Book Antiqua" panose="02040602050305030304" pitchFamily="18" charset="0"/>
              </a:rPr>
              <a:t>Na </a:t>
            </a:r>
            <a:r>
              <a:rPr lang="nl-NL" dirty="0">
                <a:latin typeface="Book Antiqua" panose="02040602050305030304" pitchFamily="18" charset="0"/>
              </a:rPr>
              <a:t>de diagnose is de gemiddelde levensverwachting 7 tot 14 jaar</a:t>
            </a:r>
            <a:r>
              <a:rPr lang="nl-NL" dirty="0" smtClean="0">
                <a:latin typeface="Book Antiqua" panose="02040602050305030304" pitchFamily="18" charset="0"/>
              </a:rPr>
              <a:t>.</a:t>
            </a:r>
          </a:p>
          <a:p>
            <a:endParaRPr lang="nl-NL" dirty="0">
              <a:latin typeface="Book Antiqua" panose="02040602050305030304" pitchFamily="18" charset="0"/>
            </a:endParaRPr>
          </a:p>
          <a:p>
            <a:r>
              <a:rPr lang="nl-NL" sz="2000" dirty="0" smtClean="0">
                <a:latin typeface="Book Antiqua" panose="02040602050305030304" pitchFamily="18" charset="0"/>
                <a:hlinkClick r:id="rId2"/>
              </a:rPr>
              <a:t>Parkinson</a:t>
            </a:r>
            <a:endParaRPr lang="nl-NL" sz="2000" dirty="0">
              <a:latin typeface="Book Antiqua" panose="02040602050305030304" pitchFamily="18" charset="0"/>
            </a:endParaRPr>
          </a:p>
          <a:p>
            <a:endParaRPr lang="nl-NL" dirty="0"/>
          </a:p>
        </p:txBody>
      </p:sp>
    </p:spTree>
    <p:extLst>
      <p:ext uri="{BB962C8B-B14F-4D97-AF65-F5344CB8AC3E}">
        <p14:creationId xmlns:p14="http://schemas.microsoft.com/office/powerpoint/2010/main" val="4275342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436913" y="221312"/>
            <a:ext cx="7067006" cy="646331"/>
          </a:xfrm>
          <a:prstGeom prst="rect">
            <a:avLst/>
          </a:prstGeom>
          <a:noFill/>
        </p:spPr>
        <p:txBody>
          <a:bodyPr wrap="square" rtlCol="0">
            <a:spAutoFit/>
          </a:bodyPr>
          <a:lstStyle/>
          <a:p>
            <a:r>
              <a:rPr lang="nl-NL" sz="3600" dirty="0" smtClean="0">
                <a:solidFill>
                  <a:srgbClr val="FFFF00"/>
                </a:solidFill>
                <a:latin typeface="Book Antiqua" panose="02040602050305030304" pitchFamily="18" charset="0"/>
              </a:rPr>
              <a:t>5. De Chorea van Huntington</a:t>
            </a:r>
            <a:endParaRPr lang="nl-NL" sz="3600" dirty="0">
              <a:solidFill>
                <a:srgbClr val="FFFF00"/>
              </a:solidFill>
              <a:latin typeface="Book Antiqua" panose="02040602050305030304" pitchFamily="18" charset="0"/>
            </a:endParaRPr>
          </a:p>
        </p:txBody>
      </p:sp>
      <p:sp>
        <p:nvSpPr>
          <p:cNvPr id="4" name="Tekstvak 3"/>
          <p:cNvSpPr txBox="1"/>
          <p:nvPr/>
        </p:nvSpPr>
        <p:spPr>
          <a:xfrm>
            <a:off x="1267097" y="1034308"/>
            <a:ext cx="9849394" cy="4524315"/>
          </a:xfrm>
          <a:prstGeom prst="rect">
            <a:avLst/>
          </a:prstGeom>
          <a:noFill/>
        </p:spPr>
        <p:txBody>
          <a:bodyPr wrap="square" rtlCol="0">
            <a:spAutoFit/>
          </a:bodyPr>
          <a:lstStyle/>
          <a:p>
            <a:r>
              <a:rPr lang="nl-NL" sz="2400" dirty="0">
                <a:latin typeface="Book Antiqua" panose="02040602050305030304" pitchFamily="18" charset="0"/>
              </a:rPr>
              <a:t>De </a:t>
            </a:r>
            <a:r>
              <a:rPr lang="nl-NL" sz="2400" b="1" dirty="0">
                <a:latin typeface="Book Antiqua" panose="02040602050305030304" pitchFamily="18" charset="0"/>
              </a:rPr>
              <a:t>ziekte van Huntington</a:t>
            </a:r>
            <a:r>
              <a:rPr lang="nl-NL" sz="2400" dirty="0">
                <a:latin typeface="Book Antiqua" panose="02040602050305030304" pitchFamily="18" charset="0"/>
              </a:rPr>
              <a:t> of </a:t>
            </a:r>
            <a:r>
              <a:rPr lang="nl-NL" sz="2400" b="1" dirty="0">
                <a:latin typeface="Book Antiqua" panose="02040602050305030304" pitchFamily="18" charset="0"/>
              </a:rPr>
              <a:t>Huntingtons chorea</a:t>
            </a:r>
            <a:r>
              <a:rPr lang="nl-NL" sz="2400" dirty="0">
                <a:latin typeface="Book Antiqua" panose="02040602050305030304" pitchFamily="18" charset="0"/>
              </a:rPr>
              <a:t> </a:t>
            </a:r>
            <a:r>
              <a:rPr lang="nl-NL" sz="2400" dirty="0" smtClean="0">
                <a:latin typeface="Book Antiqua" panose="02040602050305030304" pitchFamily="18" charset="0"/>
              </a:rPr>
              <a:t>is </a:t>
            </a:r>
            <a:r>
              <a:rPr lang="nl-NL" sz="2400" dirty="0">
                <a:latin typeface="Book Antiqua" panose="02040602050305030304" pitchFamily="18" charset="0"/>
              </a:rPr>
              <a:t>een ongeneeslijke erfelijke </a:t>
            </a:r>
            <a:r>
              <a:rPr lang="nl-NL" sz="2400" dirty="0" smtClean="0">
                <a:latin typeface="Book Antiqua" panose="02040602050305030304" pitchFamily="18" charset="0"/>
              </a:rPr>
              <a:t>aandoening die </a:t>
            </a:r>
            <a:r>
              <a:rPr lang="nl-NL" sz="2400" dirty="0">
                <a:latin typeface="Book Antiqua" panose="02040602050305030304" pitchFamily="18" charset="0"/>
              </a:rPr>
              <a:t>bepaalde delen van de hersenen aantast.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De </a:t>
            </a:r>
            <a:r>
              <a:rPr lang="nl-NL" sz="2400" dirty="0">
                <a:latin typeface="Book Antiqua" panose="02040602050305030304" pitchFamily="18" charset="0"/>
              </a:rPr>
              <a:t>eerste symptomen openbaren zich meestal tussen het 35e en 45e levensjaar, maar kunnen ook eerder of later in het leven optreden.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Zij </a:t>
            </a:r>
            <a:r>
              <a:rPr lang="nl-NL" sz="2400" dirty="0">
                <a:latin typeface="Book Antiqua" panose="02040602050305030304" pitchFamily="18" charset="0"/>
              </a:rPr>
              <a:t>uit zich onder andere in onwillekeurige (choreatische) bewegingen die langzaam verergeren, verstandelijke achteruitgang en een verscheidenheid van psychische symptomen. </a:t>
            </a:r>
            <a:endParaRPr lang="nl-NL" sz="2400" dirty="0" smtClean="0">
              <a:latin typeface="Book Antiqua" panose="02040602050305030304" pitchFamily="18" charset="0"/>
            </a:endParaRPr>
          </a:p>
          <a:p>
            <a:endParaRPr lang="nl-NL" sz="2400" dirty="0" smtClean="0">
              <a:latin typeface="Book Antiqua" panose="02040602050305030304" pitchFamily="18" charset="0"/>
            </a:endParaRPr>
          </a:p>
          <a:p>
            <a:r>
              <a:rPr lang="nl-NL" sz="2400" dirty="0" smtClean="0">
                <a:latin typeface="Book Antiqua" panose="02040602050305030304" pitchFamily="18" charset="0"/>
              </a:rPr>
              <a:t>De </a:t>
            </a:r>
            <a:r>
              <a:rPr lang="nl-NL" sz="2400" dirty="0">
                <a:latin typeface="Book Antiqua" panose="02040602050305030304" pitchFamily="18" charset="0"/>
              </a:rPr>
              <a:t>ziekte leidt gemiddeld na een achttiental jaren tot de dood van de patiënt(e), meestal door bijkomende oorzaken zoals </a:t>
            </a:r>
            <a:r>
              <a:rPr lang="nl-NL" sz="2400" dirty="0" smtClean="0">
                <a:latin typeface="Book Antiqua" panose="02040602050305030304" pitchFamily="18" charset="0"/>
              </a:rPr>
              <a:t>longontsteking</a:t>
            </a:r>
            <a:endParaRPr lang="nl-NL" sz="2400" dirty="0">
              <a:latin typeface="Book Antiqua" panose="02040602050305030304" pitchFamily="18" charset="0"/>
            </a:endParaRPr>
          </a:p>
        </p:txBody>
      </p:sp>
      <p:sp>
        <p:nvSpPr>
          <p:cNvPr id="5" name="Tekstvak 4"/>
          <p:cNvSpPr txBox="1"/>
          <p:nvPr/>
        </p:nvSpPr>
        <p:spPr>
          <a:xfrm>
            <a:off x="1436913" y="5786845"/>
            <a:ext cx="6257110" cy="369332"/>
          </a:xfrm>
          <a:prstGeom prst="rect">
            <a:avLst/>
          </a:prstGeom>
          <a:noFill/>
        </p:spPr>
        <p:txBody>
          <a:bodyPr wrap="square" rtlCol="0">
            <a:spAutoFit/>
          </a:bodyPr>
          <a:lstStyle/>
          <a:p>
            <a:r>
              <a:rPr lang="nl-NL" dirty="0" smtClean="0">
                <a:latin typeface="Book Antiqua" panose="02040602050305030304" pitchFamily="18" charset="0"/>
                <a:hlinkClick r:id="rId2"/>
              </a:rPr>
              <a:t>Ziekte van Huntington</a:t>
            </a:r>
            <a:endParaRPr lang="nl-NL" dirty="0">
              <a:latin typeface="Book Antiqua" panose="02040602050305030304" pitchFamily="18" charset="0"/>
            </a:endParaRPr>
          </a:p>
        </p:txBody>
      </p:sp>
    </p:spTree>
    <p:extLst>
      <p:ext uri="{BB962C8B-B14F-4D97-AF65-F5344CB8AC3E}">
        <p14:creationId xmlns:p14="http://schemas.microsoft.com/office/powerpoint/2010/main" val="1530938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188720" y="953589"/>
            <a:ext cx="9170125" cy="5170646"/>
          </a:xfrm>
          <a:prstGeom prst="rect">
            <a:avLst/>
          </a:prstGeom>
          <a:noFill/>
        </p:spPr>
        <p:txBody>
          <a:bodyPr wrap="square" rtlCol="0">
            <a:spAutoFit/>
          </a:bodyPr>
          <a:lstStyle/>
          <a:p>
            <a:r>
              <a:rPr lang="nl-NL" sz="2400" dirty="0">
                <a:latin typeface="Book Antiqua" panose="02040602050305030304" pitchFamily="18" charset="0"/>
              </a:rPr>
              <a:t>Het </a:t>
            </a:r>
            <a:r>
              <a:rPr lang="nl-NL" sz="2400" b="1" dirty="0">
                <a:latin typeface="Book Antiqua" panose="02040602050305030304" pitchFamily="18" charset="0"/>
              </a:rPr>
              <a:t>syndroom van Korsakov,</a:t>
            </a:r>
            <a:r>
              <a:rPr lang="nl-NL" sz="2400" dirty="0">
                <a:latin typeface="Book Antiqua" panose="02040602050305030304" pitchFamily="18" charset="0"/>
              </a:rPr>
              <a:t> ook wel de </a:t>
            </a:r>
            <a:r>
              <a:rPr lang="nl-NL" sz="2400" b="1" dirty="0">
                <a:latin typeface="Book Antiqua" panose="02040602050305030304" pitchFamily="18" charset="0"/>
              </a:rPr>
              <a:t>ziekte van Korsakov</a:t>
            </a:r>
            <a:r>
              <a:rPr lang="nl-NL" sz="2400" dirty="0">
                <a:latin typeface="Book Antiqua" panose="02040602050305030304" pitchFamily="18" charset="0"/>
              </a:rPr>
              <a:t> genoemd, is een blijvende </a:t>
            </a:r>
            <a:r>
              <a:rPr lang="nl-NL" sz="2400" dirty="0" smtClean="0">
                <a:latin typeface="Book Antiqua" panose="02040602050305030304" pitchFamily="18" charset="0"/>
              </a:rPr>
              <a:t>geheugenstoornis die </a:t>
            </a:r>
            <a:r>
              <a:rPr lang="nl-NL" sz="2400" dirty="0">
                <a:latin typeface="Book Antiqua" panose="02040602050305030304" pitchFamily="18" charset="0"/>
              </a:rPr>
              <a:t>voornamelijk veroorzaakt wordt door vitamine </a:t>
            </a:r>
            <a:r>
              <a:rPr lang="nl-NL" sz="2400" dirty="0" smtClean="0">
                <a:latin typeface="Book Antiqua" panose="02040602050305030304" pitchFamily="18" charset="0"/>
              </a:rPr>
              <a:t>B1 tekort</a:t>
            </a:r>
            <a:r>
              <a:rPr lang="nl-NL" sz="2400" dirty="0">
                <a:latin typeface="Book Antiqua" panose="02040602050305030304" pitchFamily="18" charset="0"/>
              </a:rPr>
              <a:t>, meestal het gevolg van het te weinig gevarieerd eten bij chronisch alcoholmisbruik.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Het </a:t>
            </a:r>
            <a:r>
              <a:rPr lang="nl-NL" sz="2400" dirty="0">
                <a:latin typeface="Book Antiqua" panose="02040602050305030304" pitchFamily="18" charset="0"/>
              </a:rPr>
              <a:t>kenmerkt zich door desoriëntatie, vooral in </a:t>
            </a:r>
            <a:r>
              <a:rPr lang="nl-NL" sz="2400" dirty="0" smtClean="0">
                <a:latin typeface="Book Antiqua" panose="02040602050305030304" pitchFamily="18" charset="0"/>
              </a:rPr>
              <a:t>tijd </a:t>
            </a:r>
            <a:r>
              <a:rPr lang="nl-NL" sz="2400" dirty="0">
                <a:latin typeface="Book Antiqua" panose="02040602050305030304" pitchFamily="18" charset="0"/>
              </a:rPr>
              <a:t>stoornissen in met name het </a:t>
            </a:r>
            <a:r>
              <a:rPr lang="nl-NL" sz="2400" dirty="0" smtClean="0">
                <a:latin typeface="Book Antiqua" panose="02040602050305030304" pitchFamily="18" charset="0"/>
              </a:rPr>
              <a:t>kortetermijngeheugen en confabulaties  </a:t>
            </a:r>
            <a:r>
              <a:rPr lang="nl-NL" sz="2400" dirty="0">
                <a:latin typeface="Book Antiqua" panose="02040602050305030304" pitchFamily="18" charset="0"/>
              </a:rPr>
              <a:t>Daarnaast treden vaak </a:t>
            </a:r>
            <a:r>
              <a:rPr lang="nl-NL" sz="2400" dirty="0" smtClean="0">
                <a:latin typeface="Book Antiqua" panose="02040602050305030304" pitchFamily="18" charset="0"/>
              </a:rPr>
              <a:t>polyneuritis en </a:t>
            </a:r>
            <a:r>
              <a:rPr lang="nl-NL" sz="2400" dirty="0">
                <a:latin typeface="Book Antiqua" panose="02040602050305030304" pitchFamily="18" charset="0"/>
              </a:rPr>
              <a:t>andere lichamelijke klachten op die kenmerkend zijn voor </a:t>
            </a:r>
            <a:r>
              <a:rPr lang="nl-NL" sz="2400" dirty="0" smtClean="0">
                <a:latin typeface="Book Antiqua" panose="02040602050305030304" pitchFamily="18" charset="0"/>
              </a:rPr>
              <a:t>chronisch alcoholisme. </a:t>
            </a:r>
          </a:p>
          <a:p>
            <a:endParaRPr lang="nl-NL" sz="2400" dirty="0">
              <a:latin typeface="Book Antiqua" panose="02040602050305030304" pitchFamily="18" charset="0"/>
            </a:endParaRPr>
          </a:p>
          <a:p>
            <a:r>
              <a:rPr lang="nl-NL" dirty="0" smtClean="0">
                <a:latin typeface="Book Antiqua" panose="02040602050305030304" pitchFamily="18" charset="0"/>
              </a:rPr>
              <a:t>Alcohol Amnestisch </a:t>
            </a:r>
            <a:r>
              <a:rPr lang="nl-NL" dirty="0">
                <a:latin typeface="Book Antiqua" panose="02040602050305030304" pitchFamily="18" charset="0"/>
              </a:rPr>
              <a:t>C</a:t>
            </a:r>
            <a:r>
              <a:rPr lang="nl-NL" dirty="0" smtClean="0">
                <a:latin typeface="Book Antiqua" panose="02040602050305030304" pitchFamily="18" charset="0"/>
              </a:rPr>
              <a:t>onfabulerend Type</a:t>
            </a:r>
          </a:p>
          <a:p>
            <a:endParaRPr lang="nl-NL" sz="2400" dirty="0" smtClean="0">
              <a:latin typeface="Book Antiqua" panose="02040602050305030304" pitchFamily="18" charset="0"/>
              <a:hlinkClick r:id="rId2"/>
            </a:endParaRPr>
          </a:p>
          <a:p>
            <a:endParaRPr lang="nl-NL" sz="2400" dirty="0" smtClean="0">
              <a:solidFill>
                <a:srgbClr val="FFFF00"/>
              </a:solidFill>
              <a:latin typeface="Book Antiqua" panose="02040602050305030304" pitchFamily="18" charset="0"/>
              <a:hlinkClick r:id="rId2"/>
            </a:endParaRPr>
          </a:p>
          <a:p>
            <a:r>
              <a:rPr lang="nl-NL" sz="2400" dirty="0" smtClean="0">
                <a:latin typeface="Book Antiqua" panose="02040602050305030304" pitchFamily="18" charset="0"/>
                <a:hlinkClick r:id="rId2"/>
              </a:rPr>
              <a:t>Korsakov</a:t>
            </a:r>
            <a:endParaRPr lang="nl-NL" sz="2400" dirty="0">
              <a:latin typeface="Book Antiqua" panose="02040602050305030304" pitchFamily="18" charset="0"/>
            </a:endParaRPr>
          </a:p>
        </p:txBody>
      </p:sp>
      <p:sp>
        <p:nvSpPr>
          <p:cNvPr id="4" name="Tekstvak 3"/>
          <p:cNvSpPr txBox="1"/>
          <p:nvPr/>
        </p:nvSpPr>
        <p:spPr>
          <a:xfrm>
            <a:off x="1319349" y="223281"/>
            <a:ext cx="6100355"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Syndroom van Korsakov</a:t>
            </a:r>
            <a:endParaRPr lang="nl-NL" sz="3200" dirty="0">
              <a:solidFill>
                <a:srgbClr val="FFFF00"/>
              </a:solidFill>
              <a:latin typeface="Book Antiqua" panose="02040602050305030304" pitchFamily="18" charset="0"/>
            </a:endParaRPr>
          </a:p>
        </p:txBody>
      </p:sp>
    </p:spTree>
    <p:extLst>
      <p:ext uri="{BB962C8B-B14F-4D97-AF65-F5344CB8AC3E}">
        <p14:creationId xmlns:p14="http://schemas.microsoft.com/office/powerpoint/2010/main" val="480048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175656" y="104503"/>
            <a:ext cx="10254343" cy="6924973"/>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Terminologie</a:t>
            </a:r>
          </a:p>
          <a:p>
            <a:endParaRPr lang="nl-NL" sz="2400" u="sng" dirty="0" smtClean="0">
              <a:latin typeface="Book Antiqua" panose="02040602050305030304" pitchFamily="18" charset="0"/>
            </a:endParaRPr>
          </a:p>
          <a:p>
            <a:r>
              <a:rPr lang="nl-NL" sz="2400" u="sng" dirty="0" smtClean="0">
                <a:latin typeface="Book Antiqua" panose="02040602050305030304" pitchFamily="18" charset="0"/>
              </a:rPr>
              <a:t>Retrograde Amnesie</a:t>
            </a:r>
          </a:p>
          <a:p>
            <a:r>
              <a:rPr lang="nl-NL" sz="2000" dirty="0" smtClean="0">
                <a:latin typeface="Book Antiqua" panose="02040602050305030304" pitchFamily="18" charset="0"/>
              </a:rPr>
              <a:t>Informatie </a:t>
            </a:r>
            <a:r>
              <a:rPr lang="nl-NL" sz="2000" dirty="0">
                <a:latin typeface="Book Antiqua" panose="02040602050305030304" pitchFamily="18" charset="0"/>
              </a:rPr>
              <a:t>van vóór het moment dat geheugenverlies optrad </a:t>
            </a:r>
            <a:r>
              <a:rPr lang="nl-NL" sz="2000" dirty="0" smtClean="0">
                <a:latin typeface="Book Antiqua" panose="02040602050305030304" pitchFamily="18" charset="0"/>
              </a:rPr>
              <a:t>kan niet </a:t>
            </a:r>
            <a:r>
              <a:rPr lang="nl-NL" sz="2000" dirty="0">
                <a:latin typeface="Book Antiqua" panose="02040602050305030304" pitchFamily="18" charset="0"/>
              </a:rPr>
              <a:t>langer worden opgehaald. Meestal treedt geheugenverlies op na een ongeluk of hersenoperatie; de herinneringen van daarvoor zijn bij retrograde amnesie aangedaan en niet langer </a:t>
            </a:r>
            <a:r>
              <a:rPr lang="nl-NL" sz="2000" dirty="0" smtClean="0">
                <a:latin typeface="Book Antiqua" panose="02040602050305030304" pitchFamily="18" charset="0"/>
              </a:rPr>
              <a:t>beschikbaar</a:t>
            </a:r>
          </a:p>
          <a:p>
            <a:endParaRPr lang="nl-NL" sz="2400" u="sng" dirty="0" smtClean="0">
              <a:latin typeface="Book Antiqua" panose="02040602050305030304" pitchFamily="18" charset="0"/>
            </a:endParaRPr>
          </a:p>
          <a:p>
            <a:r>
              <a:rPr lang="nl-NL" sz="2400" u="sng" dirty="0" smtClean="0">
                <a:latin typeface="Book Antiqua" panose="02040602050305030304" pitchFamily="18" charset="0"/>
              </a:rPr>
              <a:t>Anterograde Amnesie</a:t>
            </a:r>
          </a:p>
          <a:p>
            <a:r>
              <a:rPr lang="nl-NL" sz="2000" dirty="0" smtClean="0">
                <a:latin typeface="Book Antiqua" panose="02040602050305030304" pitchFamily="18" charset="0"/>
              </a:rPr>
              <a:t>Onvermogen </a:t>
            </a:r>
            <a:r>
              <a:rPr lang="nl-NL" sz="2000" dirty="0">
                <a:latin typeface="Book Antiqua" panose="02040602050305030304" pitchFamily="18" charset="0"/>
              </a:rPr>
              <a:t>om informatie vanuit het </a:t>
            </a:r>
            <a:r>
              <a:rPr lang="nl-NL" sz="2000" dirty="0" smtClean="0">
                <a:latin typeface="Book Antiqua" panose="02040602050305030304" pitchFamily="18" charset="0"/>
              </a:rPr>
              <a:t>kortetermijngeheugen naar </a:t>
            </a:r>
            <a:r>
              <a:rPr lang="nl-NL" sz="2000" dirty="0">
                <a:latin typeface="Book Antiqua" panose="02040602050305030304" pitchFamily="18" charset="0"/>
              </a:rPr>
              <a:t>het langetermijngeheugen over te brengen, waardoor het lastig is om nieuwe herinneringen te vormen. </a:t>
            </a:r>
            <a:endParaRPr lang="nl-NL" sz="2000" dirty="0" smtClean="0">
              <a:latin typeface="Book Antiqua" panose="02040602050305030304" pitchFamily="18" charset="0"/>
            </a:endParaRPr>
          </a:p>
          <a:p>
            <a:endParaRPr lang="nl-NL" sz="2400" dirty="0">
              <a:latin typeface="Book Antiqua" panose="02040602050305030304" pitchFamily="18" charset="0"/>
            </a:endParaRPr>
          </a:p>
          <a:p>
            <a:r>
              <a:rPr lang="nl-NL" sz="2000" i="1" dirty="0" smtClean="0">
                <a:latin typeface="Book Antiqua" panose="02040602050305030304" pitchFamily="18" charset="0"/>
              </a:rPr>
              <a:t>De </a:t>
            </a:r>
            <a:r>
              <a:rPr lang="nl-NL" sz="2000" i="1" dirty="0">
                <a:latin typeface="Book Antiqua" panose="02040602050305030304" pitchFamily="18" charset="0"/>
              </a:rPr>
              <a:t>twee typen amnesie sluiten elkaar niet uit: één persoon kan beide vormen van amnesie hebben.</a:t>
            </a:r>
            <a:endParaRPr lang="nl-NL" sz="2000" i="1" dirty="0" smtClean="0">
              <a:latin typeface="Book Antiqua" panose="02040602050305030304" pitchFamily="18" charset="0"/>
            </a:endParaRPr>
          </a:p>
          <a:p>
            <a:endParaRPr lang="nl-NL" sz="2000" i="1" dirty="0" smtClean="0"/>
          </a:p>
          <a:p>
            <a:r>
              <a:rPr lang="nl-NL" sz="2400" u="sng" dirty="0" smtClean="0">
                <a:latin typeface="Book Antiqua" panose="02040602050305030304" pitchFamily="18" charset="0"/>
              </a:rPr>
              <a:t>Confabuleren</a:t>
            </a:r>
            <a:endParaRPr lang="nl-NL" sz="2000" u="sng" dirty="0" smtClean="0">
              <a:latin typeface="Book Antiqua" panose="02040602050305030304" pitchFamily="18" charset="0"/>
            </a:endParaRPr>
          </a:p>
          <a:p>
            <a:r>
              <a:rPr lang="nl-NL" sz="2000" dirty="0">
                <a:latin typeface="Book Antiqua" panose="02040602050305030304" pitchFamily="18" charset="0"/>
              </a:rPr>
              <a:t>H</a:t>
            </a:r>
            <a:r>
              <a:rPr lang="nl-NL" sz="2000" dirty="0" smtClean="0">
                <a:latin typeface="Book Antiqua" panose="02040602050305030304" pitchFamily="18" charset="0"/>
              </a:rPr>
              <a:t>et </a:t>
            </a:r>
            <a:r>
              <a:rPr lang="nl-NL" sz="2000" dirty="0">
                <a:latin typeface="Book Antiqua" panose="02040602050305030304" pitchFamily="18" charset="0"/>
              </a:rPr>
              <a:t>vertellen van verzinsels, meestal om leemten in het geheugen op te </a:t>
            </a:r>
            <a:r>
              <a:rPr lang="nl-NL" sz="2000" dirty="0" smtClean="0">
                <a:latin typeface="Book Antiqua" panose="02040602050305030304" pitchFamily="18" charset="0"/>
              </a:rPr>
              <a:t>vullen.</a:t>
            </a:r>
            <a:endParaRPr lang="nl-NL" sz="2000" dirty="0">
              <a:latin typeface="Book Antiqua" panose="02040602050305030304" pitchFamily="18" charset="0"/>
            </a:endParaRPr>
          </a:p>
          <a:p>
            <a:endParaRPr lang="nl-NL" dirty="0" smtClean="0"/>
          </a:p>
          <a:p>
            <a:endParaRPr lang="nl-NL" dirty="0"/>
          </a:p>
          <a:p>
            <a:endParaRPr lang="nl-NL" dirty="0" smtClean="0"/>
          </a:p>
          <a:p>
            <a:endParaRPr lang="nl-NL" dirty="0"/>
          </a:p>
        </p:txBody>
      </p:sp>
    </p:spTree>
    <p:extLst>
      <p:ext uri="{BB962C8B-B14F-4D97-AF65-F5344CB8AC3E}">
        <p14:creationId xmlns:p14="http://schemas.microsoft.com/office/powerpoint/2010/main" val="29173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a:xfrm rot="16200000">
            <a:off x="-2237130" y="3661144"/>
            <a:ext cx="5885352" cy="179176"/>
          </a:xfrm>
        </p:spPr>
        <p:txBody>
          <a:bodyPr/>
          <a:lstStyle/>
          <a:p>
            <a:r>
              <a:rPr lang="nl-NL" dirty="0" smtClean="0"/>
              <a:t> </a:t>
            </a:r>
            <a:r>
              <a:rPr lang="nl-NL" sz="1000" dirty="0" smtClean="0"/>
              <a:t>Neurocognitieve Stoornissen/ cyclus Psychopathologie voor BOL en BBL</a:t>
            </a:r>
            <a:endParaRPr lang="en-US" sz="1000" dirty="0"/>
          </a:p>
        </p:txBody>
      </p:sp>
      <p:sp>
        <p:nvSpPr>
          <p:cNvPr id="3" name="Tekstvak 2"/>
          <p:cNvSpPr txBox="1"/>
          <p:nvPr/>
        </p:nvSpPr>
        <p:spPr>
          <a:xfrm>
            <a:off x="1397726" y="378823"/>
            <a:ext cx="9640388" cy="2246769"/>
          </a:xfrm>
          <a:prstGeom prst="rect">
            <a:avLst/>
          </a:prstGeom>
          <a:noFill/>
        </p:spPr>
        <p:txBody>
          <a:bodyPr wrap="square" rtlCol="0">
            <a:spAutoFit/>
          </a:bodyPr>
          <a:lstStyle/>
          <a:p>
            <a:r>
              <a:rPr lang="nl-NL" sz="2800" b="1" dirty="0">
                <a:solidFill>
                  <a:srgbClr val="FFFF00"/>
                </a:solidFill>
                <a:latin typeface="Book Antiqua" panose="02040602050305030304" pitchFamily="18" charset="0"/>
              </a:rPr>
              <a:t>Binnen de DSM-5 worden de neurocognitieve stoornissen onderscheiden in drie hoofdcategorieën: </a:t>
            </a:r>
            <a:endParaRPr lang="nl-NL" sz="2800" b="1" dirty="0" smtClean="0">
              <a:solidFill>
                <a:srgbClr val="FFFF00"/>
              </a:solidFill>
              <a:latin typeface="Book Antiqua" panose="02040602050305030304" pitchFamily="18" charset="0"/>
            </a:endParaRPr>
          </a:p>
          <a:p>
            <a:endParaRPr lang="nl-NL" sz="2800" dirty="0">
              <a:latin typeface="Book Antiqua" panose="02040602050305030304" pitchFamily="18" charset="0"/>
            </a:endParaRPr>
          </a:p>
          <a:p>
            <a:pPr marL="514350" indent="-514350">
              <a:buAutoNum type="arabicPeriod"/>
            </a:pPr>
            <a:r>
              <a:rPr lang="nl-NL" sz="2800" dirty="0" smtClean="0">
                <a:latin typeface="Book Antiqua" panose="02040602050305030304" pitchFamily="18" charset="0"/>
              </a:rPr>
              <a:t>Delier</a:t>
            </a:r>
          </a:p>
          <a:p>
            <a:pPr marL="514350" indent="-514350">
              <a:buAutoNum type="arabicPeriod"/>
            </a:pPr>
            <a:r>
              <a:rPr lang="nl-NL" sz="2800" dirty="0" smtClean="0">
                <a:latin typeface="Book Antiqua" panose="02040602050305030304" pitchFamily="18" charset="0"/>
              </a:rPr>
              <a:t>Uitgebreide en beperkte cognitieve stoornissen </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530" y="3502729"/>
            <a:ext cx="8798126" cy="2963386"/>
          </a:xfrm>
          <a:prstGeom prst="rect">
            <a:avLst/>
          </a:prstGeom>
        </p:spPr>
      </p:pic>
    </p:spTree>
    <p:extLst>
      <p:ext uri="{BB962C8B-B14F-4D97-AF65-F5344CB8AC3E}">
        <p14:creationId xmlns:p14="http://schemas.microsoft.com/office/powerpoint/2010/main" val="1169985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319349" y="198400"/>
            <a:ext cx="7680960" cy="523220"/>
          </a:xfrm>
          <a:prstGeom prst="rect">
            <a:avLst/>
          </a:prstGeom>
          <a:noFill/>
        </p:spPr>
        <p:txBody>
          <a:bodyPr wrap="square" rtlCol="0">
            <a:spAutoFit/>
          </a:bodyPr>
          <a:lstStyle/>
          <a:p>
            <a:r>
              <a:rPr lang="nl-NL" sz="2800" b="1" dirty="0" smtClean="0">
                <a:solidFill>
                  <a:srgbClr val="FFFF00"/>
                </a:solidFill>
                <a:latin typeface="Book Antiqua" panose="02040602050305030304" pitchFamily="18" charset="0"/>
              </a:rPr>
              <a:t>Wat is een Cognitieve functie ?</a:t>
            </a:r>
            <a:endParaRPr lang="nl-NL" sz="2800" b="1" dirty="0">
              <a:solidFill>
                <a:srgbClr val="FFFF00"/>
              </a:solidFill>
              <a:latin typeface="Book Antiqua" panose="02040602050305030304" pitchFamily="18" charset="0"/>
            </a:endParaRPr>
          </a:p>
        </p:txBody>
      </p:sp>
      <p:sp>
        <p:nvSpPr>
          <p:cNvPr id="4" name="Tekstvak 3"/>
          <p:cNvSpPr txBox="1"/>
          <p:nvPr/>
        </p:nvSpPr>
        <p:spPr>
          <a:xfrm>
            <a:off x="1319349" y="1226068"/>
            <a:ext cx="9744891" cy="4524315"/>
          </a:xfrm>
          <a:prstGeom prst="rect">
            <a:avLst/>
          </a:prstGeom>
          <a:noFill/>
        </p:spPr>
        <p:txBody>
          <a:bodyPr wrap="square" rtlCol="0">
            <a:spAutoFit/>
          </a:bodyPr>
          <a:lstStyle/>
          <a:p>
            <a:r>
              <a:rPr lang="nl-NL" sz="2400" dirty="0">
                <a:latin typeface="Book Antiqua" panose="02040602050305030304" pitchFamily="18" charset="0"/>
              </a:rPr>
              <a:t>Cognitieve functies worden ook wel ‘kennende functies’ genoemd.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Hiermee </a:t>
            </a:r>
            <a:r>
              <a:rPr lang="nl-NL" sz="2400" dirty="0">
                <a:latin typeface="Book Antiqua" panose="02040602050305030304" pitchFamily="18" charset="0"/>
              </a:rPr>
              <a:t>bedoelen we functies die te maken hebben met het verwerken van informatie en je in staat stellen tot leren, intelligent gedrag.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Bijvoorbeeld :</a:t>
            </a:r>
          </a:p>
          <a:p>
            <a:r>
              <a:rPr lang="nl-NL" sz="2400" dirty="0" smtClean="0">
                <a:latin typeface="Book Antiqua" panose="02040602050305030304" pitchFamily="18" charset="0"/>
              </a:rPr>
              <a:t>Aandacht </a:t>
            </a:r>
            <a:r>
              <a:rPr lang="nl-NL" sz="2400" dirty="0">
                <a:latin typeface="Book Antiqua" panose="02040602050305030304" pitchFamily="18" charset="0"/>
              </a:rPr>
              <a:t>en concentratie, oriëntatie, waarnemen, denken, inprenten, herinneren, plannen maken, problemen oplossen, handelen, vaardigheden, het nemen van initiatieven en inzicht in de eigen situatie. </a:t>
            </a:r>
            <a:endParaRPr lang="nl-NL" sz="2400" dirty="0" smtClean="0">
              <a:latin typeface="Book Antiqua" panose="02040602050305030304" pitchFamily="18" charset="0"/>
            </a:endParaRPr>
          </a:p>
          <a:p>
            <a:endParaRPr lang="nl-NL" sz="2400" dirty="0">
              <a:latin typeface="Book Antiqua" panose="02040602050305030304" pitchFamily="18" charset="0"/>
            </a:endParaRPr>
          </a:p>
        </p:txBody>
      </p:sp>
    </p:spTree>
    <p:extLst>
      <p:ext uri="{BB962C8B-B14F-4D97-AF65-F5344CB8AC3E}">
        <p14:creationId xmlns:p14="http://schemas.microsoft.com/office/powerpoint/2010/main" val="394125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293223" y="117565"/>
            <a:ext cx="7328263" cy="523220"/>
          </a:xfrm>
          <a:prstGeom prst="rect">
            <a:avLst/>
          </a:prstGeom>
          <a:noFill/>
        </p:spPr>
        <p:txBody>
          <a:bodyPr wrap="square" rtlCol="0">
            <a:spAutoFit/>
          </a:bodyPr>
          <a:lstStyle/>
          <a:p>
            <a:r>
              <a:rPr lang="nl-NL" sz="2800" b="1" dirty="0" smtClean="0">
                <a:solidFill>
                  <a:srgbClr val="FFFF00"/>
                </a:solidFill>
                <a:latin typeface="Book Antiqua" panose="02040602050305030304" pitchFamily="18" charset="0"/>
              </a:rPr>
              <a:t>Wat is een cognitieve stoornis ?</a:t>
            </a:r>
            <a:endParaRPr lang="nl-NL" sz="2800" b="1" dirty="0">
              <a:solidFill>
                <a:srgbClr val="FFFF00"/>
              </a:solidFill>
              <a:latin typeface="Book Antiqua" panose="02040602050305030304" pitchFamily="18" charset="0"/>
            </a:endParaRPr>
          </a:p>
        </p:txBody>
      </p:sp>
      <p:sp>
        <p:nvSpPr>
          <p:cNvPr id="4" name="Tekstvak 3"/>
          <p:cNvSpPr txBox="1"/>
          <p:nvPr/>
        </p:nvSpPr>
        <p:spPr>
          <a:xfrm>
            <a:off x="1293223" y="1019608"/>
            <a:ext cx="7929154" cy="6001643"/>
          </a:xfrm>
          <a:prstGeom prst="rect">
            <a:avLst/>
          </a:prstGeom>
          <a:noFill/>
        </p:spPr>
        <p:txBody>
          <a:bodyPr wrap="square" rtlCol="0">
            <a:spAutoFit/>
          </a:bodyPr>
          <a:lstStyle/>
          <a:p>
            <a:r>
              <a:rPr lang="nl-NL" sz="2400" dirty="0" smtClean="0">
                <a:latin typeface="Book Antiqua" panose="02040602050305030304" pitchFamily="18" charset="0"/>
              </a:rPr>
              <a:t>Een </a:t>
            </a:r>
            <a:r>
              <a:rPr lang="nl-NL" sz="2400" dirty="0">
                <a:latin typeface="Book Antiqua" panose="02040602050305030304" pitchFamily="18" charset="0"/>
              </a:rPr>
              <a:t>stoornis in een of meer cognitieve functies. </a:t>
            </a:r>
            <a:endParaRPr lang="nl-NL" sz="2400" dirty="0" smtClean="0">
              <a:latin typeface="Book Antiqua" panose="02040602050305030304" pitchFamily="18" charset="0"/>
            </a:endParaRPr>
          </a:p>
          <a:p>
            <a:r>
              <a:rPr lang="nl-NL" sz="2400" dirty="0" smtClean="0">
                <a:latin typeface="Book Antiqua" panose="02040602050305030304" pitchFamily="18" charset="0"/>
              </a:rPr>
              <a:t>Dit </a:t>
            </a:r>
            <a:r>
              <a:rPr lang="nl-NL" sz="2400" dirty="0">
                <a:latin typeface="Book Antiqua" panose="02040602050305030304" pitchFamily="18" charset="0"/>
              </a:rPr>
              <a:t>kan problemen opleveren met het geheugen, taal, gedrag en het oplossen van problemen</a:t>
            </a:r>
            <a:r>
              <a:rPr lang="nl-NL" sz="2400" dirty="0" smtClean="0">
                <a:latin typeface="Book Antiqua" panose="02040602050305030304" pitchFamily="18" charset="0"/>
              </a:rPr>
              <a:t>.</a:t>
            </a:r>
          </a:p>
          <a:p>
            <a:endParaRPr lang="nl-NL" sz="2400" dirty="0">
              <a:latin typeface="Book Antiqua" panose="02040602050305030304" pitchFamily="18" charset="0"/>
            </a:endParaRPr>
          </a:p>
          <a:p>
            <a:r>
              <a:rPr lang="nl-NL" sz="2400" dirty="0">
                <a:latin typeface="Book Antiqua" panose="02040602050305030304" pitchFamily="18" charset="0"/>
              </a:rPr>
              <a:t>Een cognitieve stoornis kan tijdelijk of blijvend zijn.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u="sng" dirty="0" smtClean="0">
                <a:solidFill>
                  <a:srgbClr val="FFFF00"/>
                </a:solidFill>
                <a:latin typeface="Book Antiqua" panose="02040602050305030304" pitchFamily="18" charset="0"/>
              </a:rPr>
              <a:t>Tijdelijke </a:t>
            </a:r>
            <a:r>
              <a:rPr lang="nl-NL" sz="2400" u="sng" dirty="0">
                <a:solidFill>
                  <a:srgbClr val="FFFF00"/>
                </a:solidFill>
                <a:latin typeface="Book Antiqua" panose="02040602050305030304" pitchFamily="18" charset="0"/>
              </a:rPr>
              <a:t>cognitieve </a:t>
            </a:r>
            <a:r>
              <a:rPr lang="nl-NL" sz="2400" dirty="0">
                <a:latin typeface="Book Antiqua" panose="02040602050305030304" pitchFamily="18" charset="0"/>
              </a:rPr>
              <a:t>stoornissen komen bijvoorbeeld voor bij </a:t>
            </a:r>
            <a:r>
              <a:rPr lang="nl-NL" sz="2400" dirty="0" smtClean="0">
                <a:latin typeface="Book Antiqua" panose="02040602050305030304" pitchFamily="18" charset="0"/>
              </a:rPr>
              <a:t>depressie</a:t>
            </a:r>
            <a:r>
              <a:rPr lang="nl-NL" sz="2400" dirty="0">
                <a:latin typeface="Book Antiqua" panose="02040602050305030304" pitchFamily="18" charset="0"/>
              </a:rPr>
              <a:t>. Ook kunnen ze een </a:t>
            </a:r>
            <a:r>
              <a:rPr lang="nl-NL" sz="2400" dirty="0" smtClean="0">
                <a:latin typeface="Book Antiqua" panose="02040602050305030304" pitchFamily="18" charset="0"/>
              </a:rPr>
              <a:t>organische </a:t>
            </a:r>
            <a:r>
              <a:rPr lang="nl-NL" sz="2400" dirty="0">
                <a:latin typeface="Book Antiqua" panose="02040602050305030304" pitchFamily="18" charset="0"/>
              </a:rPr>
              <a:t>oorzaak hebben, </a:t>
            </a:r>
            <a:r>
              <a:rPr lang="nl-NL" sz="2400" dirty="0" smtClean="0">
                <a:latin typeface="Book Antiqua" panose="02040602050305030304" pitchFamily="18" charset="0"/>
              </a:rPr>
              <a:t>zoals </a:t>
            </a:r>
            <a:r>
              <a:rPr lang="nl-NL" sz="2400" dirty="0">
                <a:latin typeface="Book Antiqua" panose="02040602050305030304" pitchFamily="18" charset="0"/>
              </a:rPr>
              <a:t>een ontregelde stofwisseling of een blaas- of longontsteking. Vooral oudere mensen zijn hier gevoelig voor.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Voorbeelden </a:t>
            </a:r>
            <a:r>
              <a:rPr lang="nl-NL" sz="2400" dirty="0">
                <a:latin typeface="Book Antiqua" panose="02040602050305030304" pitchFamily="18" charset="0"/>
              </a:rPr>
              <a:t>van </a:t>
            </a:r>
            <a:r>
              <a:rPr lang="nl-NL" sz="2400" b="1" u="sng" dirty="0">
                <a:solidFill>
                  <a:srgbClr val="FFFF00"/>
                </a:solidFill>
                <a:latin typeface="Book Antiqua" panose="02040602050305030304" pitchFamily="18" charset="0"/>
              </a:rPr>
              <a:t>blijvende</a:t>
            </a:r>
            <a:r>
              <a:rPr lang="nl-NL" sz="2400" u="sng" dirty="0">
                <a:solidFill>
                  <a:srgbClr val="FFFF00"/>
                </a:solidFill>
                <a:latin typeface="Book Antiqua" panose="02040602050305030304" pitchFamily="18" charset="0"/>
              </a:rPr>
              <a:t> stoornissen </a:t>
            </a:r>
            <a:r>
              <a:rPr lang="nl-NL" sz="2400" dirty="0">
                <a:latin typeface="Book Antiqua" panose="02040602050305030304" pitchFamily="18" charset="0"/>
              </a:rPr>
              <a:t>zijn </a:t>
            </a:r>
            <a:r>
              <a:rPr lang="nl-NL" sz="2400" dirty="0" smtClean="0">
                <a:latin typeface="Book Antiqua" panose="02040602050305030304" pitchFamily="18" charset="0"/>
              </a:rPr>
              <a:t>dementie</a:t>
            </a:r>
            <a:r>
              <a:rPr lang="nl-NL" sz="2400" dirty="0">
                <a:latin typeface="Book Antiqua" panose="02040602050305030304" pitchFamily="18" charset="0"/>
              </a:rPr>
              <a:t>, de ziekte van Korsakov en de gevolgen van ander niet aangeboren hersenletsel.</a:t>
            </a:r>
          </a:p>
          <a:p>
            <a:endParaRPr lang="nl-NL" sz="2400" dirty="0">
              <a:latin typeface="Book Antiqua" panose="02040602050305030304" pitchFamily="18" charset="0"/>
            </a:endParaRPr>
          </a:p>
        </p:txBody>
      </p:sp>
    </p:spTree>
    <p:extLst>
      <p:ext uri="{BB962C8B-B14F-4D97-AF65-F5344CB8AC3E}">
        <p14:creationId xmlns:p14="http://schemas.microsoft.com/office/powerpoint/2010/main" val="1237301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423850" y="146336"/>
            <a:ext cx="7824651" cy="584775"/>
          </a:xfrm>
          <a:prstGeom prst="rect">
            <a:avLst/>
          </a:prstGeom>
          <a:noFill/>
        </p:spPr>
        <p:txBody>
          <a:bodyPr wrap="square" rtlCol="0">
            <a:spAutoFit/>
          </a:bodyPr>
          <a:lstStyle/>
          <a:p>
            <a:pPr marL="514350" indent="-514350">
              <a:buAutoNum type="arabicPeriod"/>
            </a:pPr>
            <a:r>
              <a:rPr lang="nl-NL" sz="3200" b="1" dirty="0" smtClean="0">
                <a:solidFill>
                  <a:srgbClr val="FFFF00"/>
                </a:solidFill>
                <a:latin typeface="Book Antiqua" panose="02040602050305030304" pitchFamily="18" charset="0"/>
              </a:rPr>
              <a:t>Delier</a:t>
            </a:r>
            <a:endParaRPr lang="nl-NL" sz="3200" b="1" dirty="0">
              <a:solidFill>
                <a:srgbClr val="FFFF00"/>
              </a:solidFill>
              <a:latin typeface="Book Antiqua" panose="02040602050305030304" pitchFamily="18" charset="0"/>
            </a:endParaRPr>
          </a:p>
        </p:txBody>
      </p:sp>
      <p:sp>
        <p:nvSpPr>
          <p:cNvPr id="5" name="Tekstvak 4"/>
          <p:cNvSpPr txBox="1"/>
          <p:nvPr/>
        </p:nvSpPr>
        <p:spPr>
          <a:xfrm>
            <a:off x="1293222" y="1303908"/>
            <a:ext cx="7824651" cy="4893647"/>
          </a:xfrm>
          <a:prstGeom prst="rect">
            <a:avLst/>
          </a:prstGeom>
          <a:noFill/>
        </p:spPr>
        <p:txBody>
          <a:bodyPr wrap="square" rtlCol="0">
            <a:spAutoFit/>
          </a:bodyPr>
          <a:lstStyle/>
          <a:p>
            <a:pPr marL="342900" indent="-342900">
              <a:buAutoNum type="alphaUcPeriod"/>
            </a:pPr>
            <a:r>
              <a:rPr lang="nl-NL" dirty="0" smtClean="0">
                <a:latin typeface="Book Antiqua" panose="02040602050305030304" pitchFamily="18" charset="0"/>
              </a:rPr>
              <a:t>  </a:t>
            </a:r>
            <a:r>
              <a:rPr lang="nl-NL" sz="2400" dirty="0" smtClean="0">
                <a:latin typeface="Book Antiqua" panose="02040602050305030304" pitchFamily="18" charset="0"/>
              </a:rPr>
              <a:t>Stoornis in het bewustzijn of verminderd besef van  </a:t>
            </a:r>
          </a:p>
          <a:p>
            <a:r>
              <a:rPr lang="nl-NL" sz="2400" dirty="0" smtClean="0">
                <a:latin typeface="Book Antiqua" panose="02040602050305030304" pitchFamily="18" charset="0"/>
              </a:rPr>
              <a:t>      de omgeving</a:t>
            </a:r>
          </a:p>
          <a:p>
            <a:pPr marL="457200" indent="-457200">
              <a:buAutoNum type="alphaUcPeriod" startAt="2"/>
            </a:pPr>
            <a:r>
              <a:rPr lang="nl-NL" sz="2400" dirty="0" smtClean="0">
                <a:latin typeface="Book Antiqua" panose="02040602050305030304" pitchFamily="18" charset="0"/>
              </a:rPr>
              <a:t>De stoornis ontwikkelt zich in korte tijd, meestal </a:t>
            </a:r>
          </a:p>
          <a:p>
            <a:r>
              <a:rPr lang="nl-NL" sz="2400" dirty="0">
                <a:latin typeface="Book Antiqua" panose="02040602050305030304" pitchFamily="18" charset="0"/>
              </a:rPr>
              <a:t> </a:t>
            </a:r>
            <a:r>
              <a:rPr lang="nl-NL" sz="2400" dirty="0" smtClean="0">
                <a:latin typeface="Book Antiqua" panose="02040602050305030304" pitchFamily="18" charset="0"/>
              </a:rPr>
              <a:t>     binnen een aantal uren of dagen.</a:t>
            </a:r>
          </a:p>
          <a:p>
            <a:r>
              <a:rPr lang="nl-NL" sz="2400" dirty="0" smtClean="0">
                <a:latin typeface="Book Antiqua" panose="02040602050305030304" pitchFamily="18" charset="0"/>
              </a:rPr>
              <a:t>C.  Er is een stoornis in de cognitieve functies</a:t>
            </a:r>
          </a:p>
          <a:p>
            <a:pPr marL="457200" indent="-457200">
              <a:buAutoNum type="alphaUcPeriod" startAt="5"/>
            </a:pPr>
            <a:r>
              <a:rPr lang="nl-NL" sz="2400" dirty="0" smtClean="0">
                <a:latin typeface="Book Antiqua" panose="02040602050305030304" pitchFamily="18" charset="0"/>
              </a:rPr>
              <a:t>Er zijn aanwijzingen vanuit anamnese, lichamelijk </a:t>
            </a:r>
          </a:p>
          <a:p>
            <a:r>
              <a:rPr lang="nl-NL" sz="2400" dirty="0">
                <a:latin typeface="Book Antiqua" panose="02040602050305030304" pitchFamily="18" charset="0"/>
              </a:rPr>
              <a:t> </a:t>
            </a:r>
            <a:r>
              <a:rPr lang="nl-NL" sz="2400" dirty="0" smtClean="0">
                <a:latin typeface="Book Antiqua" panose="02040602050305030304" pitchFamily="18" charset="0"/>
              </a:rPr>
              <a:t>     onderzoek of  laboratoriumuitslagen dat de stoornis  </a:t>
            </a:r>
          </a:p>
          <a:p>
            <a:r>
              <a:rPr lang="nl-NL" sz="2400" dirty="0">
                <a:latin typeface="Book Antiqua" panose="02040602050305030304" pitchFamily="18" charset="0"/>
              </a:rPr>
              <a:t> </a:t>
            </a:r>
            <a:r>
              <a:rPr lang="nl-NL" sz="2400" dirty="0" smtClean="0">
                <a:latin typeface="Book Antiqua" panose="02040602050305030304" pitchFamily="18" charset="0"/>
              </a:rPr>
              <a:t>     het directe gevolg is van een somatische aandoening,  </a:t>
            </a:r>
          </a:p>
          <a:p>
            <a:r>
              <a:rPr lang="nl-NL" sz="2400" dirty="0">
                <a:latin typeface="Book Antiqua" panose="02040602050305030304" pitchFamily="18" charset="0"/>
              </a:rPr>
              <a:t> </a:t>
            </a:r>
            <a:r>
              <a:rPr lang="nl-NL" sz="2400" dirty="0" smtClean="0">
                <a:latin typeface="Book Antiqua" panose="02040602050305030304" pitchFamily="18" charset="0"/>
              </a:rPr>
              <a:t>     intoxicatie door of onttrekking van een middel (  </a:t>
            </a:r>
          </a:p>
          <a:p>
            <a:r>
              <a:rPr lang="nl-NL" sz="2400" dirty="0">
                <a:latin typeface="Book Antiqua" panose="02040602050305030304" pitchFamily="18" charset="0"/>
              </a:rPr>
              <a:t> </a:t>
            </a:r>
            <a:r>
              <a:rPr lang="nl-NL" sz="2400" dirty="0" smtClean="0">
                <a:latin typeface="Book Antiqua" panose="02040602050305030304" pitchFamily="18" charset="0"/>
              </a:rPr>
              <a:t>     zoals drugs, alcohol of medicatie) of blootstelling aan  </a:t>
            </a:r>
          </a:p>
          <a:p>
            <a:r>
              <a:rPr lang="nl-NL" sz="2400" dirty="0">
                <a:latin typeface="Book Antiqua" panose="02040602050305030304" pitchFamily="18" charset="0"/>
              </a:rPr>
              <a:t> </a:t>
            </a:r>
            <a:r>
              <a:rPr lang="nl-NL" sz="2400" dirty="0" smtClean="0">
                <a:latin typeface="Book Antiqua" panose="02040602050305030304" pitchFamily="18" charset="0"/>
              </a:rPr>
              <a:t>     een giftige stof, of het gevolg van </a:t>
            </a:r>
            <a:r>
              <a:rPr lang="nl-NL" sz="2400" dirty="0">
                <a:latin typeface="Book Antiqua" panose="02040602050305030304" pitchFamily="18" charset="0"/>
              </a:rPr>
              <a:t>meerdere </a:t>
            </a:r>
            <a:r>
              <a:rPr lang="nl-NL" sz="2400" dirty="0" smtClean="0">
                <a:latin typeface="Book Antiqua" panose="02040602050305030304" pitchFamily="18" charset="0"/>
              </a:rPr>
              <a:t>oorzaken</a:t>
            </a:r>
          </a:p>
          <a:p>
            <a:endParaRPr lang="nl-NL" sz="2400" dirty="0" smtClean="0">
              <a:latin typeface="Book Antiqua" panose="02040602050305030304" pitchFamily="18" charset="0"/>
            </a:endParaRPr>
          </a:p>
          <a:p>
            <a:r>
              <a:rPr lang="nl-NL" sz="2400" dirty="0" smtClean="0">
                <a:latin typeface="Book Antiqua" panose="02040602050305030304" pitchFamily="18" charset="0"/>
                <a:hlinkClick r:id="rId2"/>
              </a:rPr>
              <a:t>Delier</a:t>
            </a:r>
            <a:endParaRPr lang="nl-NL" sz="2400" dirty="0">
              <a:latin typeface="Book Antiqua" panose="02040602050305030304" pitchFamily="18" charset="0"/>
            </a:endParaRPr>
          </a:p>
        </p:txBody>
      </p:sp>
      <p:sp>
        <p:nvSpPr>
          <p:cNvPr id="6" name="Tekstvak 5"/>
          <p:cNvSpPr txBox="1"/>
          <p:nvPr/>
        </p:nvSpPr>
        <p:spPr>
          <a:xfrm>
            <a:off x="4219303" y="531056"/>
            <a:ext cx="5656217" cy="400110"/>
          </a:xfrm>
          <a:prstGeom prst="rect">
            <a:avLst/>
          </a:prstGeom>
          <a:noFill/>
        </p:spPr>
        <p:txBody>
          <a:bodyPr wrap="square" rtlCol="0">
            <a:spAutoFit/>
          </a:bodyPr>
          <a:lstStyle/>
          <a:p>
            <a:r>
              <a:rPr lang="nl-NL" sz="2000" u="sng" dirty="0" smtClean="0">
                <a:latin typeface="Book Antiqua" panose="02040602050305030304" pitchFamily="18" charset="0"/>
              </a:rPr>
              <a:t>Symptomen/ criteria</a:t>
            </a:r>
            <a:endParaRPr lang="nl-NL" sz="2000" u="sng" dirty="0">
              <a:latin typeface="Book Antiqua" panose="02040602050305030304" pitchFamily="18" charset="0"/>
            </a:endParaRPr>
          </a:p>
        </p:txBody>
      </p:sp>
    </p:spTree>
    <p:extLst>
      <p:ext uri="{BB962C8B-B14F-4D97-AF65-F5344CB8AC3E}">
        <p14:creationId xmlns:p14="http://schemas.microsoft.com/office/powerpoint/2010/main" val="3870042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018902" y="282731"/>
            <a:ext cx="10554789" cy="861774"/>
          </a:xfrm>
          <a:prstGeom prst="rect">
            <a:avLst/>
          </a:prstGeom>
          <a:noFill/>
        </p:spPr>
        <p:txBody>
          <a:bodyPr wrap="square" rtlCol="0">
            <a:spAutoFit/>
          </a:bodyPr>
          <a:lstStyle/>
          <a:p>
            <a:r>
              <a:rPr lang="nl-NL" sz="2800" dirty="0" smtClean="0">
                <a:solidFill>
                  <a:srgbClr val="FFFF00"/>
                </a:solidFill>
                <a:latin typeface="Book Antiqua" panose="02040602050305030304" pitchFamily="18" charset="0"/>
              </a:rPr>
              <a:t>2. </a:t>
            </a:r>
            <a:r>
              <a:rPr lang="nl-NL" sz="3200" dirty="0" smtClean="0">
                <a:solidFill>
                  <a:srgbClr val="FFFF00"/>
                </a:solidFill>
                <a:latin typeface="Book Antiqua" panose="02040602050305030304" pitchFamily="18" charset="0"/>
              </a:rPr>
              <a:t>Uitgebreide en beperkte neurocognitieve </a:t>
            </a:r>
            <a:r>
              <a:rPr lang="nl-NL" sz="3200" dirty="0">
                <a:solidFill>
                  <a:srgbClr val="FFFF00"/>
                </a:solidFill>
                <a:latin typeface="Book Antiqua" panose="02040602050305030304" pitchFamily="18" charset="0"/>
              </a:rPr>
              <a:t>stoornissen </a:t>
            </a:r>
          </a:p>
          <a:p>
            <a:endParaRPr lang="nl-NL" dirty="0"/>
          </a:p>
        </p:txBody>
      </p:sp>
      <p:sp>
        <p:nvSpPr>
          <p:cNvPr id="4" name="Tekstvak 3"/>
          <p:cNvSpPr txBox="1"/>
          <p:nvPr/>
        </p:nvSpPr>
        <p:spPr>
          <a:xfrm>
            <a:off x="1227909" y="1051280"/>
            <a:ext cx="9640388" cy="5632311"/>
          </a:xfrm>
          <a:prstGeom prst="rect">
            <a:avLst/>
          </a:prstGeom>
          <a:noFill/>
        </p:spPr>
        <p:txBody>
          <a:bodyPr wrap="square" rtlCol="0">
            <a:spAutoFit/>
          </a:bodyPr>
          <a:lstStyle/>
          <a:p>
            <a:pPr marL="342900" indent="-342900">
              <a:buAutoNum type="alphaUcPeriod"/>
            </a:pPr>
            <a:r>
              <a:rPr lang="nl-NL" sz="2400" dirty="0" smtClean="0">
                <a:latin typeface="Book Antiqua" panose="02040602050305030304" pitchFamily="18" charset="0"/>
              </a:rPr>
              <a:t>Er zijn aanwijzingen voor een significante cognitieve achteruitgang ten opzichte van een eerder niveau van functioneren, in een of meer cognitieve domeinen ( complexe aandacht, uitvoerende functies, leervermogen en geheugen.</a:t>
            </a:r>
          </a:p>
          <a:p>
            <a:endParaRPr lang="nl-NL" sz="2400" dirty="0">
              <a:latin typeface="Book Antiqua" panose="02040602050305030304" pitchFamily="18" charset="0"/>
            </a:endParaRPr>
          </a:p>
          <a:p>
            <a:r>
              <a:rPr lang="nl-NL" sz="2400" dirty="0" smtClean="0">
                <a:latin typeface="Book Antiqua" panose="02040602050305030304" pitchFamily="18" charset="0"/>
              </a:rPr>
              <a:t>B. De cognitieve deficiënties belemmeren het zelfstandig functioneren </a:t>
            </a:r>
          </a:p>
          <a:p>
            <a:r>
              <a:rPr lang="nl-NL" sz="2400" dirty="0">
                <a:latin typeface="Book Antiqua" panose="02040602050305030304" pitchFamily="18" charset="0"/>
              </a:rPr>
              <a:t> </a:t>
            </a:r>
            <a:r>
              <a:rPr lang="nl-NL" sz="2400" dirty="0" smtClean="0">
                <a:latin typeface="Book Antiqua" panose="02040602050305030304" pitchFamily="18" charset="0"/>
              </a:rPr>
              <a:t>   bij dagelijkse handelingen of complexere handelingen zoals het </a:t>
            </a:r>
          </a:p>
          <a:p>
            <a:r>
              <a:rPr lang="nl-NL" sz="2400" dirty="0">
                <a:latin typeface="Book Antiqua" panose="02040602050305030304" pitchFamily="18" charset="0"/>
              </a:rPr>
              <a:t> </a:t>
            </a:r>
            <a:r>
              <a:rPr lang="nl-NL" sz="2400" dirty="0" smtClean="0">
                <a:latin typeface="Book Antiqua" panose="02040602050305030304" pitchFamily="18" charset="0"/>
              </a:rPr>
              <a:t>   betalen van rekeningen of medicatiebeheer.</a:t>
            </a:r>
          </a:p>
          <a:p>
            <a:endParaRPr lang="nl-NL" sz="2400" dirty="0">
              <a:latin typeface="Book Antiqua" panose="02040602050305030304" pitchFamily="18" charset="0"/>
            </a:endParaRPr>
          </a:p>
          <a:p>
            <a:r>
              <a:rPr lang="nl-NL" sz="2400" dirty="0" smtClean="0">
                <a:latin typeface="Book Antiqua" panose="02040602050305030304" pitchFamily="18" charset="0"/>
              </a:rPr>
              <a:t>C. De cognitieve deficiënties doen zich niet alleen voor in de context   </a:t>
            </a:r>
          </a:p>
          <a:p>
            <a:r>
              <a:rPr lang="nl-NL" sz="2400" dirty="0">
                <a:latin typeface="Book Antiqua" panose="02040602050305030304" pitchFamily="18" charset="0"/>
              </a:rPr>
              <a:t> </a:t>
            </a:r>
            <a:r>
              <a:rPr lang="nl-NL" sz="2400" dirty="0" smtClean="0">
                <a:latin typeface="Book Antiqua" panose="02040602050305030304" pitchFamily="18" charset="0"/>
              </a:rPr>
              <a:t>    van een delirium</a:t>
            </a:r>
          </a:p>
          <a:p>
            <a:endParaRPr lang="nl-NL" sz="2400" dirty="0">
              <a:latin typeface="Book Antiqua" panose="02040602050305030304" pitchFamily="18" charset="0"/>
            </a:endParaRPr>
          </a:p>
          <a:p>
            <a:r>
              <a:rPr lang="nl-NL" sz="2400" dirty="0" smtClean="0">
                <a:latin typeface="Book Antiqua" panose="02040602050305030304" pitchFamily="18" charset="0"/>
              </a:rPr>
              <a:t>D. De cognitieve deficiënties kunnen niet beter worden verklaard </a:t>
            </a:r>
          </a:p>
          <a:p>
            <a:r>
              <a:rPr lang="nl-NL" sz="2400" dirty="0">
                <a:latin typeface="Book Antiqua" panose="02040602050305030304" pitchFamily="18" charset="0"/>
              </a:rPr>
              <a:t> </a:t>
            </a:r>
            <a:r>
              <a:rPr lang="nl-NL" sz="2400" dirty="0" smtClean="0">
                <a:latin typeface="Book Antiqua" panose="02040602050305030304" pitchFamily="18" charset="0"/>
              </a:rPr>
              <a:t>    door een andere psychische stoornis zoals depressie of  </a:t>
            </a:r>
          </a:p>
          <a:p>
            <a:r>
              <a:rPr lang="nl-NL" sz="2400" dirty="0">
                <a:latin typeface="Book Antiqua" panose="02040602050305030304" pitchFamily="18" charset="0"/>
              </a:rPr>
              <a:t> </a:t>
            </a:r>
            <a:r>
              <a:rPr lang="nl-NL" sz="2400" dirty="0" smtClean="0">
                <a:latin typeface="Book Antiqua" panose="02040602050305030304" pitchFamily="18" charset="0"/>
              </a:rPr>
              <a:t>     Schizofrenie </a:t>
            </a:r>
            <a:endParaRPr lang="nl-NL" dirty="0"/>
          </a:p>
        </p:txBody>
      </p:sp>
    </p:spTree>
    <p:extLst>
      <p:ext uri="{BB962C8B-B14F-4D97-AF65-F5344CB8AC3E}">
        <p14:creationId xmlns:p14="http://schemas.microsoft.com/office/powerpoint/2010/main" val="1398759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378823" y="391886"/>
            <a:ext cx="10593977" cy="523220"/>
          </a:xfrm>
          <a:prstGeom prst="rect">
            <a:avLst/>
          </a:prstGeom>
          <a:noFill/>
        </p:spPr>
        <p:txBody>
          <a:bodyPr wrap="square" rtlCol="0">
            <a:spAutoFit/>
          </a:bodyPr>
          <a:lstStyle/>
          <a:p>
            <a:r>
              <a:rPr lang="nl-NL" sz="2800" b="1" dirty="0" smtClean="0">
                <a:solidFill>
                  <a:srgbClr val="FFFF00"/>
                </a:solidFill>
                <a:latin typeface="Book Antiqua" panose="02040602050305030304" pitchFamily="18" charset="0"/>
              </a:rPr>
              <a:t>Enkele uitgebreide en beperkte neurocognitieve stoornissen</a:t>
            </a:r>
            <a:endParaRPr lang="nl-NL" sz="2800" b="1" dirty="0">
              <a:solidFill>
                <a:srgbClr val="FFFF00"/>
              </a:solidFill>
              <a:latin typeface="Book Antiqua" panose="02040602050305030304" pitchFamily="18" charset="0"/>
            </a:endParaRPr>
          </a:p>
        </p:txBody>
      </p:sp>
      <p:sp>
        <p:nvSpPr>
          <p:cNvPr id="4" name="Tekstvak 3"/>
          <p:cNvSpPr txBox="1"/>
          <p:nvPr/>
        </p:nvSpPr>
        <p:spPr>
          <a:xfrm>
            <a:off x="1214845" y="1267097"/>
            <a:ext cx="8608423" cy="2677656"/>
          </a:xfrm>
          <a:prstGeom prst="rect">
            <a:avLst/>
          </a:prstGeom>
          <a:noFill/>
        </p:spPr>
        <p:txBody>
          <a:bodyPr wrap="square" rtlCol="0">
            <a:spAutoFit/>
          </a:bodyPr>
          <a:lstStyle/>
          <a:p>
            <a:pPr marL="342900" indent="-342900">
              <a:buAutoNum type="arabicPeriod"/>
            </a:pPr>
            <a:r>
              <a:rPr lang="nl-NL" sz="2800" dirty="0" smtClean="0">
                <a:latin typeface="Book Antiqua" panose="02040602050305030304" pitchFamily="18" charset="0"/>
              </a:rPr>
              <a:t>Ziekte van Alzheimer</a:t>
            </a:r>
          </a:p>
          <a:p>
            <a:pPr marL="342900" indent="-342900">
              <a:buAutoNum type="arabicPeriod"/>
            </a:pPr>
            <a:r>
              <a:rPr lang="nl-NL" sz="2800" dirty="0" smtClean="0">
                <a:latin typeface="Book Antiqua" panose="02040602050305030304" pitchFamily="18" charset="0"/>
              </a:rPr>
              <a:t>Vasculaire ziekte</a:t>
            </a:r>
          </a:p>
          <a:p>
            <a:pPr marL="342900" indent="-342900">
              <a:buAutoNum type="arabicPeriod"/>
            </a:pPr>
            <a:r>
              <a:rPr lang="nl-NL" sz="2800" dirty="0" smtClean="0">
                <a:latin typeface="Book Antiqua" panose="02040602050305030304" pitchFamily="18" charset="0"/>
              </a:rPr>
              <a:t>Prionziekte</a:t>
            </a:r>
          </a:p>
          <a:p>
            <a:pPr marL="342900" indent="-342900">
              <a:buAutoNum type="arabicPeriod"/>
            </a:pPr>
            <a:r>
              <a:rPr lang="nl-NL" sz="2800" dirty="0" smtClean="0">
                <a:latin typeface="Book Antiqua" panose="02040602050305030304" pitchFamily="18" charset="0"/>
              </a:rPr>
              <a:t>Ziekte van Parkinson</a:t>
            </a:r>
          </a:p>
          <a:p>
            <a:pPr marL="342900" indent="-342900">
              <a:buAutoNum type="arabicPeriod"/>
            </a:pPr>
            <a:r>
              <a:rPr lang="nl-NL" sz="2800" dirty="0" smtClean="0">
                <a:latin typeface="Book Antiqua" panose="02040602050305030304" pitchFamily="18" charset="0"/>
              </a:rPr>
              <a:t>De Chorea van Huntington</a:t>
            </a:r>
          </a:p>
          <a:p>
            <a:pPr marL="342900" indent="-342900">
              <a:buAutoNum type="arabicPeriod"/>
            </a:pPr>
            <a:endParaRPr lang="nl-NL" sz="2800" dirty="0">
              <a:latin typeface="Book Antiqua" panose="02040602050305030304" pitchFamily="18" charset="0"/>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071" y="1000826"/>
            <a:ext cx="4280263" cy="3210197"/>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6749" y="3650080"/>
            <a:ext cx="3910322" cy="2751708"/>
          </a:xfrm>
          <a:prstGeom prst="rect">
            <a:avLst/>
          </a:prstGeom>
        </p:spPr>
      </p:pic>
    </p:spTree>
    <p:extLst>
      <p:ext uri="{BB962C8B-B14F-4D97-AF65-F5344CB8AC3E}">
        <p14:creationId xmlns:p14="http://schemas.microsoft.com/office/powerpoint/2010/main" val="981396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3" name="Tekstvak 2"/>
          <p:cNvSpPr txBox="1"/>
          <p:nvPr/>
        </p:nvSpPr>
        <p:spPr>
          <a:xfrm>
            <a:off x="1149531" y="391887"/>
            <a:ext cx="8412480" cy="584775"/>
          </a:xfrm>
          <a:prstGeom prst="rect">
            <a:avLst/>
          </a:prstGeom>
          <a:noFill/>
        </p:spPr>
        <p:txBody>
          <a:bodyPr wrap="square" rtlCol="0">
            <a:spAutoFit/>
          </a:bodyPr>
          <a:lstStyle/>
          <a:p>
            <a:pPr marL="514350" indent="-514350">
              <a:buAutoNum type="arabicPeriod"/>
            </a:pPr>
            <a:r>
              <a:rPr lang="nl-NL" sz="3200" dirty="0" smtClean="0">
                <a:solidFill>
                  <a:srgbClr val="FFFF00"/>
                </a:solidFill>
                <a:latin typeface="Book Antiqua" panose="02040602050305030304" pitchFamily="18" charset="0"/>
              </a:rPr>
              <a:t>Ziekte </a:t>
            </a:r>
            <a:r>
              <a:rPr lang="nl-NL" sz="3200" dirty="0">
                <a:solidFill>
                  <a:srgbClr val="FFFF00"/>
                </a:solidFill>
                <a:latin typeface="Book Antiqua" panose="02040602050305030304" pitchFamily="18" charset="0"/>
              </a:rPr>
              <a:t>van </a:t>
            </a:r>
            <a:r>
              <a:rPr lang="nl-NL" sz="3200" dirty="0" smtClean="0">
                <a:solidFill>
                  <a:srgbClr val="FFFF00"/>
                </a:solidFill>
                <a:latin typeface="Book Antiqua" panose="02040602050305030304" pitchFamily="18" charset="0"/>
              </a:rPr>
              <a:t>Alzheimer</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958" y="1240971"/>
            <a:ext cx="3920437" cy="5204242"/>
          </a:xfrm>
          <a:prstGeom prst="rect">
            <a:avLst/>
          </a:prstGeom>
        </p:spPr>
      </p:pic>
      <p:sp>
        <p:nvSpPr>
          <p:cNvPr id="5" name="Tekstvak 4"/>
          <p:cNvSpPr txBox="1"/>
          <p:nvPr/>
        </p:nvSpPr>
        <p:spPr>
          <a:xfrm>
            <a:off x="5094514" y="1240971"/>
            <a:ext cx="6035040" cy="5262979"/>
          </a:xfrm>
          <a:prstGeom prst="rect">
            <a:avLst/>
          </a:prstGeom>
          <a:noFill/>
        </p:spPr>
        <p:txBody>
          <a:bodyPr wrap="square" rtlCol="0">
            <a:spAutoFit/>
          </a:bodyPr>
          <a:lstStyle/>
          <a:p>
            <a:pPr marL="342900" indent="-342900">
              <a:buAutoNum type="arabicPeriod"/>
            </a:pPr>
            <a:r>
              <a:rPr lang="nl-NL" sz="2400" dirty="0" smtClean="0">
                <a:latin typeface="Book Antiqua" panose="02040602050305030304" pitchFamily="18" charset="0"/>
              </a:rPr>
              <a:t>Duidelijke aanwijzingen voor het achteruitgang van het geheugen en leervermogen</a:t>
            </a:r>
          </a:p>
          <a:p>
            <a:pPr marL="342900" indent="-342900">
              <a:buAutoNum type="arabicPeriod"/>
            </a:pPr>
            <a:endParaRPr lang="nl-NL" sz="2400" dirty="0" smtClean="0">
              <a:latin typeface="Book Antiqua" panose="02040602050305030304" pitchFamily="18" charset="0"/>
            </a:endParaRPr>
          </a:p>
          <a:p>
            <a:pPr marL="342900" indent="-342900">
              <a:buAutoNum type="arabicPeriod"/>
            </a:pPr>
            <a:r>
              <a:rPr lang="nl-NL" sz="2400" dirty="0" smtClean="0">
                <a:latin typeface="Book Antiqua" panose="02040602050305030304" pitchFamily="18" charset="0"/>
              </a:rPr>
              <a:t>Een gestaag progressieve, geleidelijke achteruitgang in het cognitief functioneren, zonder lange stabiele fasen</a:t>
            </a:r>
          </a:p>
          <a:p>
            <a:pPr marL="342900" indent="-342900">
              <a:buAutoNum type="arabicPeriod"/>
            </a:pPr>
            <a:endParaRPr lang="nl-NL" sz="2400" dirty="0" smtClean="0">
              <a:latin typeface="Book Antiqua" panose="02040602050305030304" pitchFamily="18" charset="0"/>
            </a:endParaRPr>
          </a:p>
          <a:p>
            <a:pPr marL="342900" indent="-342900">
              <a:buAutoNum type="arabicPeriod"/>
            </a:pPr>
            <a:r>
              <a:rPr lang="nl-NL" sz="2400" dirty="0" smtClean="0">
                <a:latin typeface="Book Antiqua" panose="02040602050305030304" pitchFamily="18" charset="0"/>
              </a:rPr>
              <a:t>Geen aanwijzingen voor gemengde etiologie</a:t>
            </a:r>
          </a:p>
          <a:p>
            <a:pPr marL="342900" indent="-342900">
              <a:buAutoNum type="arabicPeriod"/>
            </a:pPr>
            <a:endParaRPr lang="nl-NL" sz="2400" dirty="0">
              <a:latin typeface="Book Antiqua" panose="02040602050305030304" pitchFamily="18" charset="0"/>
            </a:endParaRPr>
          </a:p>
          <a:p>
            <a:pPr marL="342900" indent="-342900">
              <a:buAutoNum type="arabicPeriod"/>
            </a:pPr>
            <a:endParaRPr lang="nl-NL" sz="2400" dirty="0" smtClean="0">
              <a:latin typeface="Book Antiqua" panose="02040602050305030304" pitchFamily="18" charset="0"/>
            </a:endParaRPr>
          </a:p>
          <a:p>
            <a:r>
              <a:rPr lang="nl-NL" sz="1600" dirty="0" smtClean="0">
                <a:latin typeface="Book Antiqua" panose="02040602050305030304" pitchFamily="18" charset="0"/>
                <a:hlinkClick r:id="rId3"/>
              </a:rPr>
              <a:t>Alzheimer oorzaken</a:t>
            </a:r>
            <a:endParaRPr lang="nl-NL" sz="1600" dirty="0">
              <a:latin typeface="Book Antiqua" panose="02040602050305030304" pitchFamily="18" charset="0"/>
            </a:endParaRPr>
          </a:p>
        </p:txBody>
      </p:sp>
    </p:spTree>
    <p:extLst>
      <p:ext uri="{BB962C8B-B14F-4D97-AF65-F5344CB8AC3E}">
        <p14:creationId xmlns:p14="http://schemas.microsoft.com/office/powerpoint/2010/main" val="2168260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nl-NL" smtClean="0"/>
              <a:t> Neurocognitieve Stoornissen/ cyclus Psychopathologie voor BOL en BBL</a:t>
            </a:r>
            <a:endParaRPr lang="en-US" dirty="0"/>
          </a:p>
        </p:txBody>
      </p:sp>
      <p:sp>
        <p:nvSpPr>
          <p:cNvPr id="4" name="Rechthoek 3"/>
          <p:cNvSpPr/>
          <p:nvPr/>
        </p:nvSpPr>
        <p:spPr>
          <a:xfrm>
            <a:off x="1136469" y="154913"/>
            <a:ext cx="9953897" cy="5847755"/>
          </a:xfrm>
          <a:prstGeom prst="rect">
            <a:avLst/>
          </a:prstGeom>
        </p:spPr>
        <p:txBody>
          <a:bodyPr wrap="square">
            <a:spAutoFit/>
          </a:bodyPr>
          <a:lstStyle/>
          <a:p>
            <a:r>
              <a:rPr lang="nl-NL" sz="3200" dirty="0" smtClean="0">
                <a:solidFill>
                  <a:srgbClr val="FFFF00"/>
                </a:solidFill>
                <a:latin typeface="Book Antiqua" panose="02040602050305030304" pitchFamily="18" charset="0"/>
              </a:rPr>
              <a:t>Verloop van de ziekte</a:t>
            </a:r>
          </a:p>
          <a:p>
            <a:endParaRPr lang="nl-NL" dirty="0" smtClean="0">
              <a:latin typeface="Book Antiqua" panose="02040602050305030304" pitchFamily="18" charset="0"/>
            </a:endParaRPr>
          </a:p>
          <a:p>
            <a:r>
              <a:rPr lang="nl-NL" dirty="0" smtClean="0">
                <a:latin typeface="Book Antiqua" panose="02040602050305030304" pitchFamily="18" charset="0"/>
              </a:rPr>
              <a:t>De </a:t>
            </a:r>
            <a:r>
              <a:rPr lang="nl-NL" dirty="0">
                <a:latin typeface="Book Antiqua" panose="02040602050305030304" pitchFamily="18" charset="0"/>
              </a:rPr>
              <a:t>ziekte begint klassiek met </a:t>
            </a:r>
            <a:r>
              <a:rPr lang="nl-NL" dirty="0" smtClean="0">
                <a:latin typeface="Book Antiqua" panose="02040602050305030304" pitchFamily="18" charset="0"/>
              </a:rPr>
              <a:t>geheugenstoornissen . </a:t>
            </a:r>
            <a:r>
              <a:rPr lang="nl-NL" dirty="0">
                <a:latin typeface="Book Antiqua" panose="02040602050305030304" pitchFamily="18" charset="0"/>
              </a:rPr>
              <a:t>In het begin is vooral de inprenting gestoord, waardoor nieuwe informatie niet meer wordt opgeslagen. De patiënt vraagt bijvoorbeeld meerdere malen per dag hetzelfde en vergeet afspraken. Informatie die in het verleden is opgeslagen, zoals herinneringen aan vroeger, is nog wel beschikbaar. </a:t>
            </a:r>
            <a:endParaRPr lang="nl-NL" dirty="0" smtClean="0">
              <a:latin typeface="Book Antiqua" panose="02040602050305030304" pitchFamily="18" charset="0"/>
            </a:endParaRPr>
          </a:p>
          <a:p>
            <a:endParaRPr lang="nl-NL" dirty="0">
              <a:latin typeface="Book Antiqua" panose="02040602050305030304" pitchFamily="18" charset="0"/>
            </a:endParaRPr>
          </a:p>
          <a:p>
            <a:r>
              <a:rPr lang="nl-NL" dirty="0" smtClean="0">
                <a:latin typeface="Book Antiqua" panose="02040602050305030304" pitchFamily="18" charset="0"/>
              </a:rPr>
              <a:t>Als </a:t>
            </a:r>
            <a:r>
              <a:rPr lang="nl-NL" dirty="0">
                <a:latin typeface="Book Antiqua" panose="02040602050305030304" pitchFamily="18" charset="0"/>
              </a:rPr>
              <a:t>de ziekte voortschrijdt, ontstaan ook stoornissen in het geheugen voor vroegere perioden. </a:t>
            </a:r>
            <a:endParaRPr lang="nl-NL" dirty="0" smtClean="0">
              <a:latin typeface="Book Antiqua" panose="02040602050305030304" pitchFamily="18" charset="0"/>
            </a:endParaRPr>
          </a:p>
          <a:p>
            <a:endParaRPr lang="nl-NL" dirty="0">
              <a:latin typeface="Book Antiqua" panose="02040602050305030304" pitchFamily="18" charset="0"/>
            </a:endParaRPr>
          </a:p>
          <a:p>
            <a:r>
              <a:rPr lang="nl-NL" dirty="0" smtClean="0">
                <a:latin typeface="Book Antiqua" panose="02040602050305030304" pitchFamily="18" charset="0"/>
              </a:rPr>
              <a:t>Verder </a:t>
            </a:r>
            <a:r>
              <a:rPr lang="nl-NL" dirty="0">
                <a:latin typeface="Book Antiqua" panose="02040602050305030304" pitchFamily="18" charset="0"/>
              </a:rPr>
              <a:t>ontstaan vroeg in de ziekte taalstoornissen, zoals woordvindstoornissen, stoornissen in taalbegrip en afgenomen woordproductie. </a:t>
            </a:r>
            <a:endParaRPr lang="nl-NL" dirty="0" smtClean="0">
              <a:latin typeface="Book Antiqua" panose="02040602050305030304" pitchFamily="18" charset="0"/>
            </a:endParaRPr>
          </a:p>
          <a:p>
            <a:endParaRPr lang="nl-NL" dirty="0">
              <a:latin typeface="Book Antiqua" panose="02040602050305030304" pitchFamily="18" charset="0"/>
            </a:endParaRPr>
          </a:p>
          <a:p>
            <a:r>
              <a:rPr lang="nl-NL" dirty="0" smtClean="0">
                <a:latin typeface="Book Antiqua" panose="02040602050305030304" pitchFamily="18" charset="0"/>
              </a:rPr>
              <a:t>Deze </a:t>
            </a:r>
            <a:r>
              <a:rPr lang="nl-NL" dirty="0">
                <a:latin typeface="Book Antiqua" panose="02040602050305030304" pitchFamily="18" charset="0"/>
              </a:rPr>
              <a:t>taalstoornis ontwikkelt zich uiteindelijk tot afasie. </a:t>
            </a:r>
            <a:endParaRPr lang="nl-NL" dirty="0" smtClean="0">
              <a:latin typeface="Book Antiqua" panose="02040602050305030304" pitchFamily="18" charset="0"/>
            </a:endParaRPr>
          </a:p>
          <a:p>
            <a:endParaRPr lang="nl-NL" dirty="0" smtClean="0">
              <a:latin typeface="Book Antiqua" panose="02040602050305030304" pitchFamily="18" charset="0"/>
            </a:endParaRPr>
          </a:p>
          <a:p>
            <a:r>
              <a:rPr lang="nl-NL" dirty="0" smtClean="0">
                <a:latin typeface="Book Antiqua" panose="02040602050305030304" pitchFamily="18" charset="0"/>
              </a:rPr>
              <a:t>Daarnaast </a:t>
            </a:r>
            <a:r>
              <a:rPr lang="nl-NL" dirty="0">
                <a:latin typeface="Book Antiqua" panose="02040602050305030304" pitchFamily="18" charset="0"/>
              </a:rPr>
              <a:t>ontstaan visueel-ruimtelijke stoornissen, waardoor patiënten bijvoorbeeld verdwalen in een bekende omgeving. </a:t>
            </a:r>
            <a:endParaRPr lang="nl-NL" dirty="0" smtClean="0">
              <a:latin typeface="Book Antiqua" panose="02040602050305030304" pitchFamily="18" charset="0"/>
            </a:endParaRPr>
          </a:p>
          <a:p>
            <a:endParaRPr lang="nl-NL" dirty="0">
              <a:latin typeface="Book Antiqua" panose="02040602050305030304" pitchFamily="18" charset="0"/>
            </a:endParaRPr>
          </a:p>
          <a:p>
            <a:r>
              <a:rPr lang="nl-NL" dirty="0" smtClean="0">
                <a:latin typeface="Book Antiqua" panose="02040602050305030304" pitchFamily="18" charset="0"/>
              </a:rPr>
              <a:t>Later </a:t>
            </a:r>
            <a:r>
              <a:rPr lang="nl-NL" dirty="0">
                <a:latin typeface="Book Antiqua" panose="02040602050305030304" pitchFamily="18" charset="0"/>
              </a:rPr>
              <a:t>stadium </a:t>
            </a:r>
            <a:r>
              <a:rPr lang="nl-NL" dirty="0" smtClean="0">
                <a:latin typeface="Book Antiqua" panose="02040602050305030304" pitchFamily="18" charset="0"/>
              </a:rPr>
              <a:t>apraxie</a:t>
            </a:r>
            <a:r>
              <a:rPr lang="nl-NL" dirty="0">
                <a:latin typeface="Book Antiqua" panose="02040602050305030304" pitchFamily="18" charset="0"/>
              </a:rPr>
              <a:t>, waardoor een patiënt allerlei vertrouwde handelingen niet meer kan verrichten, zoals koken, autorijden, telefoneren, en uiteindelijk ook aan- en uitkleden en zichzelf verzorgen. </a:t>
            </a:r>
          </a:p>
        </p:txBody>
      </p:sp>
      <p:sp>
        <p:nvSpPr>
          <p:cNvPr id="5" name="Tekstvak 4">
            <a:hlinkClick r:id="rId2"/>
          </p:cNvPr>
          <p:cNvSpPr txBox="1"/>
          <p:nvPr/>
        </p:nvSpPr>
        <p:spPr>
          <a:xfrm>
            <a:off x="1423851" y="6217920"/>
            <a:ext cx="4911635" cy="338554"/>
          </a:xfrm>
          <a:prstGeom prst="rect">
            <a:avLst/>
          </a:prstGeom>
          <a:noFill/>
        </p:spPr>
        <p:txBody>
          <a:bodyPr wrap="square" rtlCol="0">
            <a:spAutoFit/>
          </a:bodyPr>
          <a:lstStyle/>
          <a:p>
            <a:r>
              <a:rPr lang="nl-NL" sz="1600" dirty="0" smtClean="0">
                <a:latin typeface="Book Antiqua" panose="02040602050305030304" pitchFamily="18" charset="0"/>
                <a:hlinkClick r:id="rId2"/>
              </a:rPr>
              <a:t>Stadia van Alzheimer</a:t>
            </a:r>
            <a:endParaRPr lang="nl-NL" sz="1600" dirty="0">
              <a:latin typeface="Book Antiqua" panose="02040602050305030304" pitchFamily="18" charset="0"/>
            </a:endParaRPr>
          </a:p>
        </p:txBody>
      </p:sp>
    </p:spTree>
    <p:extLst>
      <p:ext uri="{BB962C8B-B14F-4D97-AF65-F5344CB8AC3E}">
        <p14:creationId xmlns:p14="http://schemas.microsoft.com/office/powerpoint/2010/main" val="1186181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D457ADFF9FDD499503ADA3764501C3" ma:contentTypeVersion="8" ma:contentTypeDescription="Een nieuw document maken." ma:contentTypeScope="" ma:versionID="02792bd242939ad6c85576566afa0fa5">
  <xsd:schema xmlns:xsd="http://www.w3.org/2001/XMLSchema" xmlns:xs="http://www.w3.org/2001/XMLSchema" xmlns:p="http://schemas.microsoft.com/office/2006/metadata/properties" xmlns:ns2="1ab072c8-fba1-4e01-b723-257508a30d6a" xmlns:ns3="1b5cf632-a198-45d7-aae6-9004c4b39e98" targetNamespace="http://schemas.microsoft.com/office/2006/metadata/properties" ma:root="true" ma:fieldsID="4302201f00fea6ce8ff114c1b4b56a98" ns2:_="" ns3:_="">
    <xsd:import namespace="1ab072c8-fba1-4e01-b723-257508a30d6a"/>
    <xsd:import namespace="1b5cf632-a198-45d7-aae6-9004c4b39e9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Locatio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b072c8-fba1-4e01-b723-257508a30d6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Location" ma:index="13" nillable="true" ma:displayName="MediaServiceLocation" ma:description="" ma:internalName="MediaServiceLocatio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5cf632-a198-45d7-aae6-9004c4b39e98"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4BB9B4-D155-453F-84D3-91F40EEBB6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b072c8-fba1-4e01-b723-257508a30d6a"/>
    <ds:schemaRef ds:uri="1b5cf632-a198-45d7-aae6-9004c4b39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9666C4-AF8E-46CA-909B-71E091512E71}">
  <ds:schemaRefs>
    <ds:schemaRef ds:uri="http://schemas.microsoft.com/sharepoint/v3/contenttype/forms"/>
  </ds:schemaRefs>
</ds:datastoreItem>
</file>

<file path=customXml/itemProps3.xml><?xml version="1.0" encoding="utf-8"?>
<ds:datastoreItem xmlns:ds="http://schemas.openxmlformats.org/officeDocument/2006/customXml" ds:itemID="{E8093F7D-B238-41A7-A4C8-367EFD168EE7}">
  <ds:schemaRefs>
    <ds:schemaRef ds:uri="http://purl.org/dc/elements/1.1/"/>
    <ds:schemaRef ds:uri="http://schemas.microsoft.com/office/2006/metadata/properties"/>
    <ds:schemaRef ds:uri="http://purl.org/dc/terms/"/>
    <ds:schemaRef ds:uri="1b5cf632-a198-45d7-aae6-9004c4b39e98"/>
    <ds:schemaRef ds:uri="http://schemas.microsoft.com/office/2006/documentManagement/types"/>
    <ds:schemaRef ds:uri="http://purl.org/dc/dcmitype/"/>
    <ds:schemaRef ds:uri="1ab072c8-fba1-4e01-b723-257508a30d6a"/>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Madison</Template>
  <TotalTime>636</TotalTime>
  <Words>1522</Words>
  <Application>Microsoft Office PowerPoint</Application>
  <PresentationFormat>Breedbeeld</PresentationFormat>
  <Paragraphs>171</Paragraphs>
  <Slides>16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16</vt:i4>
      </vt:variant>
    </vt:vector>
  </HeadingPairs>
  <TitlesOfParts>
    <vt:vector size="23" baseType="lpstr">
      <vt:lpstr>Arial</vt:lpstr>
      <vt:lpstr>Book Antiqua</vt:lpstr>
      <vt:lpstr>Calibri</vt:lpstr>
      <vt:lpstr>MS Shell Dlg 2</vt:lpstr>
      <vt:lpstr>Wingdings</vt:lpstr>
      <vt:lpstr>Wingdings 3</vt:lpstr>
      <vt:lpstr>Madison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Gert Jan Lute</dc:creator>
  <cp:lastModifiedBy>Gert Jan Lute</cp:lastModifiedBy>
  <cp:revision>32</cp:revision>
  <dcterms:created xsi:type="dcterms:W3CDTF">2017-10-15T19:16:47Z</dcterms:created>
  <dcterms:modified xsi:type="dcterms:W3CDTF">2018-04-09T12:19:28Z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0x010100A6D457ADFF9FDD499503ADA3764501C3</vt:lpwstr>
  </property>
</Properties>
</file>